
<file path=[Content_Types].xml><?xml version="1.0" encoding="utf-8"?>
<Types xmlns="http://schemas.openxmlformats.org/package/2006/content-types">
  <Default Extension="jpeg" ContentType="image/jpeg"/>
  <Default Extension="mov" ContentType="video/quicktime"/>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4" r:id="rId2"/>
    <p:sldId id="261" r:id="rId3"/>
    <p:sldId id="257" r:id="rId4"/>
    <p:sldId id="259" r:id="rId5"/>
    <p:sldId id="258" r:id="rId6"/>
    <p:sldId id="256" r:id="rId7"/>
    <p:sldId id="263" r:id="rId8"/>
    <p:sldId id="260"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2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98"/>
    <p:restoredTop sz="95928"/>
  </p:normalViewPr>
  <p:slideViewPr>
    <p:cSldViewPr snapToGrid="0">
      <p:cViewPr varScale="1">
        <p:scale>
          <a:sx n="72" d="100"/>
          <a:sy n="72" d="100"/>
        </p:scale>
        <p:origin x="240" y="1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157-5EC3-9C07-A6F8-C72F8142AC8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0E739A6-24D5-4B5F-7584-612CF8F588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0E964A6-99AB-E7F4-B58E-D60C388982FF}"/>
              </a:ext>
            </a:extLst>
          </p:cNvPr>
          <p:cNvSpPr>
            <a:spLocks noGrp="1"/>
          </p:cNvSpPr>
          <p:nvPr>
            <p:ph type="dt" sz="half" idx="10"/>
          </p:nvPr>
        </p:nvSpPr>
        <p:spPr/>
        <p:txBody>
          <a:bodyPr/>
          <a:lstStyle/>
          <a:p>
            <a:fld id="{9AE6F4FE-057C-A247-A943-10918DA93D3E}" type="datetimeFigureOut">
              <a:rPr lang="en-US" smtClean="0"/>
              <a:t>10/31/23</a:t>
            </a:fld>
            <a:endParaRPr lang="en-US"/>
          </a:p>
        </p:txBody>
      </p:sp>
      <p:sp>
        <p:nvSpPr>
          <p:cNvPr id="5" name="Footer Placeholder 4">
            <a:extLst>
              <a:ext uri="{FF2B5EF4-FFF2-40B4-BE49-F238E27FC236}">
                <a16:creationId xmlns:a16="http://schemas.microsoft.com/office/drawing/2014/main" id="{E978E86F-74B7-9EFD-4A10-5E331BFAD4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292B74-0622-4175-06F9-EFCF8D8F1BAF}"/>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1858935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DE012-93EC-6C1B-DD99-5D998604A29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08FEAB9-2A13-1091-3D5C-6C6957496F0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AFF575-1DA7-414D-1C5D-19913A4EE403}"/>
              </a:ext>
            </a:extLst>
          </p:cNvPr>
          <p:cNvSpPr>
            <a:spLocks noGrp="1"/>
          </p:cNvSpPr>
          <p:nvPr>
            <p:ph type="dt" sz="half" idx="10"/>
          </p:nvPr>
        </p:nvSpPr>
        <p:spPr/>
        <p:txBody>
          <a:bodyPr/>
          <a:lstStyle/>
          <a:p>
            <a:fld id="{9AE6F4FE-057C-A247-A943-10918DA93D3E}" type="datetimeFigureOut">
              <a:rPr lang="en-US" smtClean="0"/>
              <a:t>10/31/23</a:t>
            </a:fld>
            <a:endParaRPr lang="en-US"/>
          </a:p>
        </p:txBody>
      </p:sp>
      <p:sp>
        <p:nvSpPr>
          <p:cNvPr id="5" name="Footer Placeholder 4">
            <a:extLst>
              <a:ext uri="{FF2B5EF4-FFF2-40B4-BE49-F238E27FC236}">
                <a16:creationId xmlns:a16="http://schemas.microsoft.com/office/drawing/2014/main" id="{35FEDB6A-0196-3725-6F51-3A67BCCE0D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292172-4A94-4370-47BA-C89874135338}"/>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2054661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853A2-DE2E-BE23-63F8-1D7EC889DB4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67E983F-B84C-C80B-779A-1A56AC09FF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2E6F7D1-AB3D-E73D-7DAD-2736E71315F1}"/>
              </a:ext>
            </a:extLst>
          </p:cNvPr>
          <p:cNvSpPr>
            <a:spLocks noGrp="1"/>
          </p:cNvSpPr>
          <p:nvPr>
            <p:ph type="dt" sz="half" idx="10"/>
          </p:nvPr>
        </p:nvSpPr>
        <p:spPr/>
        <p:txBody>
          <a:bodyPr/>
          <a:lstStyle/>
          <a:p>
            <a:fld id="{9AE6F4FE-057C-A247-A943-10918DA93D3E}" type="datetimeFigureOut">
              <a:rPr lang="en-US" smtClean="0"/>
              <a:t>10/31/23</a:t>
            </a:fld>
            <a:endParaRPr lang="en-US"/>
          </a:p>
        </p:txBody>
      </p:sp>
      <p:sp>
        <p:nvSpPr>
          <p:cNvPr id="5" name="Footer Placeholder 4">
            <a:extLst>
              <a:ext uri="{FF2B5EF4-FFF2-40B4-BE49-F238E27FC236}">
                <a16:creationId xmlns:a16="http://schemas.microsoft.com/office/drawing/2014/main" id="{2C74666D-245A-2A14-0108-97D91AEA20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32543F-D06E-3E4B-E988-A6345405027E}"/>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667141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8F725-D65F-46BC-4F37-494734F5A8D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67CA21E-8869-CDC7-9104-062E7194EB8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5D28C8A-9DD4-FA55-A8CE-2FA2C5D9466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BCE7B04-DB0F-6AF8-4AF7-DB36904AEDC7}"/>
              </a:ext>
            </a:extLst>
          </p:cNvPr>
          <p:cNvSpPr>
            <a:spLocks noGrp="1"/>
          </p:cNvSpPr>
          <p:nvPr>
            <p:ph type="dt" sz="half" idx="10"/>
          </p:nvPr>
        </p:nvSpPr>
        <p:spPr/>
        <p:txBody>
          <a:bodyPr/>
          <a:lstStyle/>
          <a:p>
            <a:fld id="{9AE6F4FE-057C-A247-A943-10918DA93D3E}" type="datetimeFigureOut">
              <a:rPr lang="en-US" smtClean="0"/>
              <a:t>10/31/23</a:t>
            </a:fld>
            <a:endParaRPr lang="en-US"/>
          </a:p>
        </p:txBody>
      </p:sp>
      <p:sp>
        <p:nvSpPr>
          <p:cNvPr id="6" name="Footer Placeholder 5">
            <a:extLst>
              <a:ext uri="{FF2B5EF4-FFF2-40B4-BE49-F238E27FC236}">
                <a16:creationId xmlns:a16="http://schemas.microsoft.com/office/drawing/2014/main" id="{E3EC4410-CA79-8A45-1835-9BCB1DCAD8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33927D-DFE6-9717-F41D-25E3E2CB60BA}"/>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2965232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6327A-D1AF-6047-760B-8192BD4CA28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AE89E55-0590-4335-A72B-D7B1CBD20B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E56C75A-99D0-21FB-BA49-7A87B20FA5D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9B75FA2-F8E4-8101-4279-EB1B12D010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A99B501-8BE5-409F-DF00-D7BD83073E4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7E719BF-8CE5-27EB-C440-A6E31640FE8C}"/>
              </a:ext>
            </a:extLst>
          </p:cNvPr>
          <p:cNvSpPr>
            <a:spLocks noGrp="1"/>
          </p:cNvSpPr>
          <p:nvPr>
            <p:ph type="dt" sz="half" idx="10"/>
          </p:nvPr>
        </p:nvSpPr>
        <p:spPr/>
        <p:txBody>
          <a:bodyPr/>
          <a:lstStyle/>
          <a:p>
            <a:fld id="{9AE6F4FE-057C-A247-A943-10918DA93D3E}" type="datetimeFigureOut">
              <a:rPr lang="en-US" smtClean="0"/>
              <a:t>10/31/23</a:t>
            </a:fld>
            <a:endParaRPr lang="en-US"/>
          </a:p>
        </p:txBody>
      </p:sp>
      <p:sp>
        <p:nvSpPr>
          <p:cNvPr id="8" name="Footer Placeholder 7">
            <a:extLst>
              <a:ext uri="{FF2B5EF4-FFF2-40B4-BE49-F238E27FC236}">
                <a16:creationId xmlns:a16="http://schemas.microsoft.com/office/drawing/2014/main" id="{F5C33F45-7038-149D-EBA4-D654FB8ACFC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A89126C-E7FF-C6EF-E116-DFF4B25575A4}"/>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967744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CD25F-D17C-8C7E-838B-F1BBF93AE90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32C2F26-D251-7F59-DC45-145BFC6DF589}"/>
              </a:ext>
            </a:extLst>
          </p:cNvPr>
          <p:cNvSpPr>
            <a:spLocks noGrp="1"/>
          </p:cNvSpPr>
          <p:nvPr>
            <p:ph type="dt" sz="half" idx="10"/>
          </p:nvPr>
        </p:nvSpPr>
        <p:spPr/>
        <p:txBody>
          <a:bodyPr/>
          <a:lstStyle/>
          <a:p>
            <a:fld id="{9AE6F4FE-057C-A247-A943-10918DA93D3E}" type="datetimeFigureOut">
              <a:rPr lang="en-US" smtClean="0"/>
              <a:t>10/31/23</a:t>
            </a:fld>
            <a:endParaRPr lang="en-US"/>
          </a:p>
        </p:txBody>
      </p:sp>
      <p:sp>
        <p:nvSpPr>
          <p:cNvPr id="4" name="Footer Placeholder 3">
            <a:extLst>
              <a:ext uri="{FF2B5EF4-FFF2-40B4-BE49-F238E27FC236}">
                <a16:creationId xmlns:a16="http://schemas.microsoft.com/office/drawing/2014/main" id="{03E828C1-5066-0D85-88AC-E9571A4C723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E56754-D2E5-0DF4-D8EB-E63153C0FA99}"/>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408036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6DB0F2-703E-26E1-9A39-DA6C9A52D58A}"/>
              </a:ext>
            </a:extLst>
          </p:cNvPr>
          <p:cNvSpPr>
            <a:spLocks noGrp="1"/>
          </p:cNvSpPr>
          <p:nvPr>
            <p:ph type="dt" sz="half" idx="10"/>
          </p:nvPr>
        </p:nvSpPr>
        <p:spPr/>
        <p:txBody>
          <a:bodyPr/>
          <a:lstStyle/>
          <a:p>
            <a:fld id="{9AE6F4FE-057C-A247-A943-10918DA93D3E}" type="datetimeFigureOut">
              <a:rPr lang="en-US" smtClean="0"/>
              <a:t>10/31/23</a:t>
            </a:fld>
            <a:endParaRPr lang="en-US"/>
          </a:p>
        </p:txBody>
      </p:sp>
      <p:sp>
        <p:nvSpPr>
          <p:cNvPr id="3" name="Footer Placeholder 2">
            <a:extLst>
              <a:ext uri="{FF2B5EF4-FFF2-40B4-BE49-F238E27FC236}">
                <a16:creationId xmlns:a16="http://schemas.microsoft.com/office/drawing/2014/main" id="{4E214F5C-0AA2-F779-D4EB-0E82BF4F1E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AC151D-D96A-294F-FD80-5B4EDD5A8E61}"/>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2943947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84BBB-A7EC-71EF-D25F-48E25709708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4A9005-7C9E-80BB-41CB-2BF04A621D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819701E-581A-300C-088E-78B76F58A4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D8FAD0F-EED4-9D62-1717-010DC5A3F827}"/>
              </a:ext>
            </a:extLst>
          </p:cNvPr>
          <p:cNvSpPr>
            <a:spLocks noGrp="1"/>
          </p:cNvSpPr>
          <p:nvPr>
            <p:ph type="dt" sz="half" idx="10"/>
          </p:nvPr>
        </p:nvSpPr>
        <p:spPr/>
        <p:txBody>
          <a:bodyPr/>
          <a:lstStyle/>
          <a:p>
            <a:fld id="{9AE6F4FE-057C-A247-A943-10918DA93D3E}" type="datetimeFigureOut">
              <a:rPr lang="en-US" smtClean="0"/>
              <a:t>10/31/23</a:t>
            </a:fld>
            <a:endParaRPr lang="en-US"/>
          </a:p>
        </p:txBody>
      </p:sp>
      <p:sp>
        <p:nvSpPr>
          <p:cNvPr id="6" name="Footer Placeholder 5">
            <a:extLst>
              <a:ext uri="{FF2B5EF4-FFF2-40B4-BE49-F238E27FC236}">
                <a16:creationId xmlns:a16="http://schemas.microsoft.com/office/drawing/2014/main" id="{F26A93F5-7137-769C-D684-215B45860F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F7EC43-9338-7AC1-4D36-2210A4B632BF}"/>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414472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79D47-C96E-74DB-F70D-DC39CEC3F68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EF3972C-86AB-FC85-8B89-BB2403FDC3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0EE3ED-CC5A-DFB3-3090-D2EA94502C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2D92F1-6572-9879-074B-9869C79669A2}"/>
              </a:ext>
            </a:extLst>
          </p:cNvPr>
          <p:cNvSpPr>
            <a:spLocks noGrp="1"/>
          </p:cNvSpPr>
          <p:nvPr>
            <p:ph type="dt" sz="half" idx="10"/>
          </p:nvPr>
        </p:nvSpPr>
        <p:spPr/>
        <p:txBody>
          <a:bodyPr/>
          <a:lstStyle/>
          <a:p>
            <a:fld id="{9AE6F4FE-057C-A247-A943-10918DA93D3E}" type="datetimeFigureOut">
              <a:rPr lang="en-US" smtClean="0"/>
              <a:t>10/31/23</a:t>
            </a:fld>
            <a:endParaRPr lang="en-US"/>
          </a:p>
        </p:txBody>
      </p:sp>
      <p:sp>
        <p:nvSpPr>
          <p:cNvPr id="6" name="Footer Placeholder 5">
            <a:extLst>
              <a:ext uri="{FF2B5EF4-FFF2-40B4-BE49-F238E27FC236}">
                <a16:creationId xmlns:a16="http://schemas.microsoft.com/office/drawing/2014/main" id="{78020E09-591B-5AFB-670F-CA0DEA5323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824DB6-6434-B4D8-7B01-0607620EFBAD}"/>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1219113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ED9A-C7A5-F613-40B5-147DDEBE109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B0C3097-D735-3238-19B4-C5D9533CB60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F7B36F8-AE1D-FB77-0CB0-11D07C0A61BC}"/>
              </a:ext>
            </a:extLst>
          </p:cNvPr>
          <p:cNvSpPr>
            <a:spLocks noGrp="1"/>
          </p:cNvSpPr>
          <p:nvPr>
            <p:ph type="dt" sz="half" idx="10"/>
          </p:nvPr>
        </p:nvSpPr>
        <p:spPr/>
        <p:txBody>
          <a:bodyPr/>
          <a:lstStyle/>
          <a:p>
            <a:fld id="{9AE6F4FE-057C-A247-A943-10918DA93D3E}" type="datetimeFigureOut">
              <a:rPr lang="en-US" smtClean="0"/>
              <a:t>10/31/23</a:t>
            </a:fld>
            <a:endParaRPr lang="en-US"/>
          </a:p>
        </p:txBody>
      </p:sp>
      <p:sp>
        <p:nvSpPr>
          <p:cNvPr id="5" name="Footer Placeholder 4">
            <a:extLst>
              <a:ext uri="{FF2B5EF4-FFF2-40B4-BE49-F238E27FC236}">
                <a16:creationId xmlns:a16="http://schemas.microsoft.com/office/drawing/2014/main" id="{C47366FF-CB4F-4882-9C8B-5057AAC786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671FF7-AE5C-965B-5551-D042E23499F2}"/>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2517760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797C27-30A9-18DD-29F8-181287F9E17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0DE9BEF-7F79-19A8-B8D3-1EB3B779F01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ACE58BB-606B-F941-3223-B4A337C2094D}"/>
              </a:ext>
            </a:extLst>
          </p:cNvPr>
          <p:cNvSpPr>
            <a:spLocks noGrp="1"/>
          </p:cNvSpPr>
          <p:nvPr>
            <p:ph type="dt" sz="half" idx="10"/>
          </p:nvPr>
        </p:nvSpPr>
        <p:spPr/>
        <p:txBody>
          <a:bodyPr/>
          <a:lstStyle/>
          <a:p>
            <a:fld id="{9AE6F4FE-057C-A247-A943-10918DA93D3E}" type="datetimeFigureOut">
              <a:rPr lang="en-US" smtClean="0"/>
              <a:t>10/31/23</a:t>
            </a:fld>
            <a:endParaRPr lang="en-US"/>
          </a:p>
        </p:txBody>
      </p:sp>
      <p:sp>
        <p:nvSpPr>
          <p:cNvPr id="5" name="Footer Placeholder 4">
            <a:extLst>
              <a:ext uri="{FF2B5EF4-FFF2-40B4-BE49-F238E27FC236}">
                <a16:creationId xmlns:a16="http://schemas.microsoft.com/office/drawing/2014/main" id="{0F828682-F026-5462-E8F4-CDE41C7F9B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D99DB7-1674-3CE1-AFD0-D5458068CDD9}"/>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1425660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B30773-A86B-DA10-34D8-7AADB75D39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A06F58F-78F8-48EF-3242-50CB9F9550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ED26A55-96D2-9A54-476C-DFE9D187BD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E6F4FE-057C-A247-A943-10918DA93D3E}" type="datetimeFigureOut">
              <a:rPr lang="en-US" smtClean="0"/>
              <a:t>11/1/23</a:t>
            </a:fld>
            <a:endParaRPr lang="en-US"/>
          </a:p>
        </p:txBody>
      </p:sp>
      <p:sp>
        <p:nvSpPr>
          <p:cNvPr id="5" name="Footer Placeholder 4">
            <a:extLst>
              <a:ext uri="{FF2B5EF4-FFF2-40B4-BE49-F238E27FC236}">
                <a16:creationId xmlns:a16="http://schemas.microsoft.com/office/drawing/2014/main" id="{D39E7D73-5170-A7B4-A6B6-3979D90A07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E9D9-FE12-5CC0-FDE1-4B3377F100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D4BCEA-64EB-494C-80B9-B42E2F4988F7}" type="slidenum">
              <a:rPr lang="en-US" smtClean="0"/>
              <a:t>‹#›</a:t>
            </a:fld>
            <a:endParaRPr lang="en-US"/>
          </a:p>
        </p:txBody>
      </p:sp>
      <p:pic>
        <p:nvPicPr>
          <p:cNvPr id="7" name="Picture 6" descr="A black background with blue text&#10;&#10;Description automatically generated">
            <a:extLst>
              <a:ext uri="{FF2B5EF4-FFF2-40B4-BE49-F238E27FC236}">
                <a16:creationId xmlns:a16="http://schemas.microsoft.com/office/drawing/2014/main" id="{EEE657F1-2D08-ED8D-C7E5-3C8C263ADA87}"/>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1158725" y="6504574"/>
            <a:ext cx="1033275" cy="396288"/>
          </a:xfrm>
          <a:prstGeom prst="rect">
            <a:avLst/>
          </a:prstGeom>
        </p:spPr>
      </p:pic>
    </p:spTree>
    <p:extLst>
      <p:ext uri="{BB962C8B-B14F-4D97-AF65-F5344CB8AC3E}">
        <p14:creationId xmlns:p14="http://schemas.microsoft.com/office/powerpoint/2010/main" val="1490382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2.mov"/><Relationship Id="rId7" Type="http://schemas.openxmlformats.org/officeDocument/2006/relationships/image" Target="../media/image5.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video" Target="../media/media2.mov"/></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4.mov"/><Relationship Id="rId7" Type="http://schemas.openxmlformats.org/officeDocument/2006/relationships/image" Target="../media/image7.jpe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video" Target="../media/media4.mov"/></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6.mp3"/><Relationship Id="rId7"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audio" Target="../media/media7.mp3"/><Relationship Id="rId11" Type="http://schemas.openxmlformats.org/officeDocument/2006/relationships/image" Target="../media/image11.jpeg"/><Relationship Id="rId5" Type="http://schemas.microsoft.com/office/2007/relationships/media" Target="../media/media7.mp3"/><Relationship Id="rId10" Type="http://schemas.openxmlformats.org/officeDocument/2006/relationships/image" Target="../media/image10.jpeg"/><Relationship Id="rId4" Type="http://schemas.openxmlformats.org/officeDocument/2006/relationships/audio" Target="../media/media6.mp3"/><Relationship Id="rId9"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12">
            <a:extLst>
              <a:ext uri="{FF2B5EF4-FFF2-40B4-BE49-F238E27FC236}">
                <a16:creationId xmlns:a16="http://schemas.microsoft.com/office/drawing/2014/main" id="{DACA4445-07EF-92D0-3880-D128F4EC73BA}"/>
              </a:ext>
            </a:extLst>
          </p:cNvPr>
          <p:cNvSpPr txBox="1">
            <a:spLocks/>
          </p:cNvSpPr>
          <p:nvPr/>
        </p:nvSpPr>
        <p:spPr>
          <a:xfrm>
            <a:off x="5297762" y="579657"/>
            <a:ext cx="5782614" cy="1741933"/>
          </a:xfrm>
          <a:prstGeom prst="rect">
            <a:avLst/>
          </a:prstGeom>
        </p:spPr>
        <p:txBody>
          <a:bodyPr vert="horz" lIns="91440" tIns="45720" rIns="91440" bIns="45720" rtlCol="0" anchor="b">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7700" dirty="0">
                <a:latin typeface="Garamond" panose="02020404030301010803" pitchFamily="18" charset="0"/>
                <a:ea typeface="+mj-ea"/>
                <a:cs typeface="+mj-cs"/>
              </a:rPr>
              <a:t>The Ottomans</a:t>
            </a:r>
          </a:p>
          <a:p>
            <a:pPr marL="0" indent="0">
              <a:spcBef>
                <a:spcPct val="0"/>
              </a:spcBef>
              <a:spcAft>
                <a:spcPts val="600"/>
              </a:spcAft>
              <a:buNone/>
            </a:pPr>
            <a:r>
              <a:rPr lang="en-US" sz="6000" dirty="0">
                <a:latin typeface="Garamond" panose="02020404030301010803" pitchFamily="18" charset="0"/>
                <a:ea typeface="+mj-ea"/>
                <a:cs typeface="+mj-cs"/>
              </a:rPr>
              <a:t>Music workshop 1: Transcribing a soundscape</a:t>
            </a:r>
          </a:p>
        </p:txBody>
      </p:sp>
      <p:pic>
        <p:nvPicPr>
          <p:cNvPr id="5" name="Picture 4">
            <a:extLst>
              <a:ext uri="{FF2B5EF4-FFF2-40B4-BE49-F238E27FC236}">
                <a16:creationId xmlns:a16="http://schemas.microsoft.com/office/drawing/2014/main" id="{AE94F843-30CE-3847-210E-C5C964CB7A6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75C1721-F32E-EC00-ED90-3C1CA643023B}"/>
              </a:ext>
            </a:extLst>
          </p:cNvPr>
          <p:cNvSpPr>
            <a:spLocks noGrp="1"/>
          </p:cNvSpPr>
          <p:nvPr>
            <p:ph idx="1"/>
          </p:nvPr>
        </p:nvSpPr>
        <p:spPr>
          <a:xfrm>
            <a:off x="5297762" y="3003805"/>
            <a:ext cx="6251110" cy="3483864"/>
          </a:xfrm>
        </p:spPr>
        <p:txBody>
          <a:bodyPr vert="horz" lIns="91440" tIns="45720" rIns="91440" bIns="45720" rtlCol="0">
            <a:normAutofit/>
          </a:bodyPr>
          <a:lstStyle/>
          <a:p>
            <a:pPr marL="0"/>
            <a:r>
              <a:rPr lang="en-US" dirty="0">
                <a:solidFill>
                  <a:srgbClr val="00728F"/>
                </a:solidFill>
              </a:rPr>
              <a:t>L.O.s </a:t>
            </a:r>
          </a:p>
          <a:p>
            <a:pPr lvl="1"/>
            <a:r>
              <a:rPr lang="en-US" sz="2800" dirty="0">
                <a:solidFill>
                  <a:srgbClr val="00728F"/>
                </a:solidFill>
              </a:rPr>
              <a:t>To learn a simple line notation method of transcribing sounds </a:t>
            </a:r>
          </a:p>
          <a:p>
            <a:pPr lvl="1"/>
            <a:endParaRPr lang="en-US" sz="2800" dirty="0">
              <a:solidFill>
                <a:srgbClr val="00728F"/>
              </a:solidFill>
            </a:endParaRPr>
          </a:p>
          <a:p>
            <a:pPr lvl="1"/>
            <a:r>
              <a:rPr lang="en-US" sz="2800" dirty="0">
                <a:solidFill>
                  <a:srgbClr val="00728F"/>
                </a:solidFill>
              </a:rPr>
              <a:t>To use this method to transcribe a soundscape inspired by an 18</a:t>
            </a:r>
            <a:r>
              <a:rPr lang="en-US" sz="2800" baseline="30000" dirty="0">
                <a:solidFill>
                  <a:srgbClr val="00728F"/>
                </a:solidFill>
              </a:rPr>
              <a:t>th</a:t>
            </a:r>
            <a:r>
              <a:rPr lang="en-US" sz="2800" dirty="0">
                <a:solidFill>
                  <a:srgbClr val="00728F"/>
                </a:solidFill>
              </a:rPr>
              <a:t> Century Ottoman picture</a:t>
            </a:r>
          </a:p>
        </p:txBody>
      </p:sp>
      <p:pic>
        <p:nvPicPr>
          <p:cNvPr id="7" name="Picture 6" descr="A black background with blue text&#10;&#10;Description automatically generated">
            <a:extLst>
              <a:ext uri="{FF2B5EF4-FFF2-40B4-BE49-F238E27FC236}">
                <a16:creationId xmlns:a16="http://schemas.microsoft.com/office/drawing/2014/main" id="{C47E283E-3FCD-7337-8808-2B5430B91F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89458" y="175200"/>
            <a:ext cx="2402541" cy="921437"/>
          </a:xfrm>
          <a:prstGeom prst="rect">
            <a:avLst/>
          </a:prstGeom>
        </p:spPr>
      </p:pic>
    </p:spTree>
    <p:extLst>
      <p:ext uri="{BB962C8B-B14F-4D97-AF65-F5344CB8AC3E}">
        <p14:creationId xmlns:p14="http://schemas.microsoft.com/office/powerpoint/2010/main" val="2826830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a:extLst>
              <a:ext uri="{FF2B5EF4-FFF2-40B4-BE49-F238E27FC236}">
                <a16:creationId xmlns:a16="http://schemas.microsoft.com/office/drawing/2014/main" id="{D05EAAE3-33F9-8705-187B-6909A1C404B9}"/>
              </a:ext>
            </a:extLst>
          </p:cNvPr>
          <p:cNvSpPr/>
          <p:nvPr/>
        </p:nvSpPr>
        <p:spPr>
          <a:xfrm>
            <a:off x="9239321" y="3996831"/>
            <a:ext cx="2698368" cy="2246769"/>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1BD73AD7-10E0-8405-A5FB-ACAB449A7C42}"/>
              </a:ext>
            </a:extLst>
          </p:cNvPr>
          <p:cNvSpPr/>
          <p:nvPr/>
        </p:nvSpPr>
        <p:spPr>
          <a:xfrm>
            <a:off x="6583597" y="3974304"/>
            <a:ext cx="2534849" cy="2246769"/>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2AB2E5BD-5204-6594-6A89-C0BF23ABDA26}"/>
              </a:ext>
            </a:extLst>
          </p:cNvPr>
          <p:cNvSpPr/>
          <p:nvPr/>
        </p:nvSpPr>
        <p:spPr>
          <a:xfrm>
            <a:off x="3439601" y="3974305"/>
            <a:ext cx="3041923" cy="2246769"/>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35E7C4BE-5FE0-7230-DD50-8CADD987D76F}"/>
              </a:ext>
            </a:extLst>
          </p:cNvPr>
          <p:cNvSpPr/>
          <p:nvPr/>
        </p:nvSpPr>
        <p:spPr>
          <a:xfrm>
            <a:off x="280128" y="3955809"/>
            <a:ext cx="3041923" cy="2246769"/>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6E8A43-4FC3-D17E-A30E-6D8BE590F649}"/>
              </a:ext>
            </a:extLst>
          </p:cNvPr>
          <p:cNvSpPr>
            <a:spLocks noGrp="1"/>
          </p:cNvSpPr>
          <p:nvPr>
            <p:ph type="title"/>
          </p:nvPr>
        </p:nvSpPr>
        <p:spPr>
          <a:xfrm>
            <a:off x="280128" y="-44665"/>
            <a:ext cx="10515600" cy="1325563"/>
          </a:xfrm>
        </p:spPr>
        <p:txBody>
          <a:bodyPr/>
          <a:lstStyle/>
          <a:p>
            <a:r>
              <a:rPr lang="en-US" dirty="0">
                <a:latin typeface="Garamond" panose="02020404030301010803" pitchFamily="18" charset="0"/>
              </a:rPr>
              <a:t>Key terms warm-up</a:t>
            </a:r>
          </a:p>
        </p:txBody>
      </p:sp>
      <p:sp>
        <p:nvSpPr>
          <p:cNvPr id="4" name="TextBox 3">
            <a:extLst>
              <a:ext uri="{FF2B5EF4-FFF2-40B4-BE49-F238E27FC236}">
                <a16:creationId xmlns:a16="http://schemas.microsoft.com/office/drawing/2014/main" id="{93F66B60-171C-3467-D10F-3A6329C6AE22}"/>
              </a:ext>
            </a:extLst>
          </p:cNvPr>
          <p:cNvSpPr txBox="1"/>
          <p:nvPr/>
        </p:nvSpPr>
        <p:spPr>
          <a:xfrm>
            <a:off x="822462" y="1503271"/>
            <a:ext cx="1425903" cy="830997"/>
          </a:xfrm>
          <a:prstGeom prst="rect">
            <a:avLst/>
          </a:prstGeom>
          <a:noFill/>
        </p:spPr>
        <p:txBody>
          <a:bodyPr wrap="none" rtlCol="0">
            <a:spAutoFit/>
          </a:bodyPr>
          <a:lstStyle/>
          <a:p>
            <a:r>
              <a:rPr lang="en-US" sz="4800" dirty="0"/>
              <a:t>pitch</a:t>
            </a:r>
          </a:p>
        </p:txBody>
      </p:sp>
      <p:sp>
        <p:nvSpPr>
          <p:cNvPr id="5" name="TextBox 4">
            <a:extLst>
              <a:ext uri="{FF2B5EF4-FFF2-40B4-BE49-F238E27FC236}">
                <a16:creationId xmlns:a16="http://schemas.microsoft.com/office/drawing/2014/main" id="{339245E7-C8E5-DCA3-071A-D9D871299A1F}"/>
              </a:ext>
            </a:extLst>
          </p:cNvPr>
          <p:cNvSpPr txBox="1"/>
          <p:nvPr/>
        </p:nvSpPr>
        <p:spPr>
          <a:xfrm>
            <a:off x="2496005" y="1506271"/>
            <a:ext cx="3041923" cy="830997"/>
          </a:xfrm>
          <a:prstGeom prst="rect">
            <a:avLst/>
          </a:prstGeom>
          <a:noFill/>
        </p:spPr>
        <p:txBody>
          <a:bodyPr wrap="none" rtlCol="0">
            <a:spAutoFit/>
          </a:bodyPr>
          <a:lstStyle/>
          <a:p>
            <a:r>
              <a:rPr lang="en-US" sz="4800" dirty="0"/>
              <a:t>continuous</a:t>
            </a:r>
          </a:p>
        </p:txBody>
      </p:sp>
      <p:sp>
        <p:nvSpPr>
          <p:cNvPr id="6" name="TextBox 5">
            <a:extLst>
              <a:ext uri="{FF2B5EF4-FFF2-40B4-BE49-F238E27FC236}">
                <a16:creationId xmlns:a16="http://schemas.microsoft.com/office/drawing/2014/main" id="{DF0AE64F-7C8B-8B1A-2BC5-F19BCBF4E03A}"/>
              </a:ext>
            </a:extLst>
          </p:cNvPr>
          <p:cNvSpPr txBox="1"/>
          <p:nvPr/>
        </p:nvSpPr>
        <p:spPr>
          <a:xfrm>
            <a:off x="5731926" y="1508622"/>
            <a:ext cx="3183564" cy="830997"/>
          </a:xfrm>
          <a:prstGeom prst="rect">
            <a:avLst/>
          </a:prstGeom>
          <a:noFill/>
        </p:spPr>
        <p:txBody>
          <a:bodyPr wrap="none" rtlCol="0">
            <a:spAutoFit/>
          </a:bodyPr>
          <a:lstStyle/>
          <a:p>
            <a:r>
              <a:rPr lang="en-US" sz="4800" dirty="0"/>
              <a:t>soundscape</a:t>
            </a:r>
          </a:p>
        </p:txBody>
      </p:sp>
      <p:sp>
        <p:nvSpPr>
          <p:cNvPr id="8" name="TextBox 7">
            <a:extLst>
              <a:ext uri="{FF2B5EF4-FFF2-40B4-BE49-F238E27FC236}">
                <a16:creationId xmlns:a16="http://schemas.microsoft.com/office/drawing/2014/main" id="{2AF0B8B4-012E-2733-23A0-210C2819CF31}"/>
              </a:ext>
            </a:extLst>
          </p:cNvPr>
          <p:cNvSpPr txBox="1"/>
          <p:nvPr/>
        </p:nvSpPr>
        <p:spPr>
          <a:xfrm>
            <a:off x="9052964" y="1502611"/>
            <a:ext cx="2698367" cy="830997"/>
          </a:xfrm>
          <a:prstGeom prst="rect">
            <a:avLst/>
          </a:prstGeom>
          <a:noFill/>
        </p:spPr>
        <p:txBody>
          <a:bodyPr wrap="none" rtlCol="0">
            <a:spAutoFit/>
          </a:bodyPr>
          <a:lstStyle/>
          <a:p>
            <a:r>
              <a:rPr lang="en-US" sz="4800" dirty="0"/>
              <a:t>transcribe</a:t>
            </a:r>
          </a:p>
        </p:txBody>
      </p:sp>
      <p:sp>
        <p:nvSpPr>
          <p:cNvPr id="10" name="TextBox 9">
            <a:extLst>
              <a:ext uri="{FF2B5EF4-FFF2-40B4-BE49-F238E27FC236}">
                <a16:creationId xmlns:a16="http://schemas.microsoft.com/office/drawing/2014/main" id="{3A24B6E8-6DAB-E6A9-866A-C599EA80F236}"/>
              </a:ext>
            </a:extLst>
          </p:cNvPr>
          <p:cNvSpPr txBox="1"/>
          <p:nvPr/>
        </p:nvSpPr>
        <p:spPr>
          <a:xfrm>
            <a:off x="280128" y="3955809"/>
            <a:ext cx="3041923" cy="2246769"/>
          </a:xfrm>
          <a:prstGeom prst="rect">
            <a:avLst/>
          </a:prstGeom>
          <a:noFill/>
        </p:spPr>
        <p:txBody>
          <a:bodyPr wrap="square">
            <a:spAutoFit/>
          </a:bodyPr>
          <a:lstStyle/>
          <a:p>
            <a:pPr algn="ctr"/>
            <a:r>
              <a:rPr lang="en-US" sz="2800" dirty="0"/>
              <a:t>to write out in a different way e.g. writing out notes from a tape recording</a:t>
            </a:r>
          </a:p>
        </p:txBody>
      </p:sp>
      <p:sp>
        <p:nvSpPr>
          <p:cNvPr id="11" name="TextBox 10">
            <a:extLst>
              <a:ext uri="{FF2B5EF4-FFF2-40B4-BE49-F238E27FC236}">
                <a16:creationId xmlns:a16="http://schemas.microsoft.com/office/drawing/2014/main" id="{F60D8170-1A9C-011C-D386-3F87A19F1088}"/>
              </a:ext>
            </a:extLst>
          </p:cNvPr>
          <p:cNvSpPr txBox="1"/>
          <p:nvPr/>
        </p:nvSpPr>
        <p:spPr>
          <a:xfrm>
            <a:off x="9750703" y="4386694"/>
            <a:ext cx="1675603" cy="1384995"/>
          </a:xfrm>
          <a:prstGeom prst="rect">
            <a:avLst/>
          </a:prstGeom>
          <a:noFill/>
        </p:spPr>
        <p:txBody>
          <a:bodyPr wrap="square">
            <a:spAutoFit/>
          </a:bodyPr>
          <a:lstStyle/>
          <a:p>
            <a:pPr algn="ctr"/>
            <a:r>
              <a:rPr lang="en-US" sz="2800" dirty="0"/>
              <a:t>how high or low a sound is</a:t>
            </a:r>
          </a:p>
        </p:txBody>
      </p:sp>
      <p:sp>
        <p:nvSpPr>
          <p:cNvPr id="12" name="TextBox 11">
            <a:extLst>
              <a:ext uri="{FF2B5EF4-FFF2-40B4-BE49-F238E27FC236}">
                <a16:creationId xmlns:a16="http://schemas.microsoft.com/office/drawing/2014/main" id="{10C7B53A-FFDF-6EE5-E841-AC20013F31BA}"/>
              </a:ext>
            </a:extLst>
          </p:cNvPr>
          <p:cNvSpPr txBox="1"/>
          <p:nvPr/>
        </p:nvSpPr>
        <p:spPr>
          <a:xfrm>
            <a:off x="3707204" y="4171252"/>
            <a:ext cx="2506719" cy="1815882"/>
          </a:xfrm>
          <a:prstGeom prst="rect">
            <a:avLst/>
          </a:prstGeom>
          <a:noFill/>
        </p:spPr>
        <p:txBody>
          <a:bodyPr wrap="square">
            <a:spAutoFit/>
          </a:bodyPr>
          <a:lstStyle/>
          <a:p>
            <a:pPr algn="ctr"/>
            <a:r>
              <a:rPr lang="en-US" sz="2800" dirty="0"/>
              <a:t>a combination of sounds inspired by an environment </a:t>
            </a:r>
          </a:p>
        </p:txBody>
      </p:sp>
      <p:sp>
        <p:nvSpPr>
          <p:cNvPr id="13" name="TextBox 12">
            <a:extLst>
              <a:ext uri="{FF2B5EF4-FFF2-40B4-BE49-F238E27FC236}">
                <a16:creationId xmlns:a16="http://schemas.microsoft.com/office/drawing/2014/main" id="{653EC97F-5221-37F8-E5F6-8C0238425208}"/>
              </a:ext>
            </a:extLst>
          </p:cNvPr>
          <p:cNvSpPr txBox="1"/>
          <p:nvPr/>
        </p:nvSpPr>
        <p:spPr>
          <a:xfrm>
            <a:off x="6749127" y="4386695"/>
            <a:ext cx="2270875" cy="1384995"/>
          </a:xfrm>
          <a:prstGeom prst="rect">
            <a:avLst/>
          </a:prstGeom>
          <a:noFill/>
        </p:spPr>
        <p:txBody>
          <a:bodyPr wrap="square">
            <a:spAutoFit/>
          </a:bodyPr>
          <a:lstStyle/>
          <a:p>
            <a:pPr algn="ctr"/>
            <a:r>
              <a:rPr lang="en-US" sz="2800" dirty="0"/>
              <a:t>carrying on without stopping</a:t>
            </a:r>
          </a:p>
        </p:txBody>
      </p:sp>
      <p:sp>
        <p:nvSpPr>
          <p:cNvPr id="18" name="TextBox 17">
            <a:extLst>
              <a:ext uri="{FF2B5EF4-FFF2-40B4-BE49-F238E27FC236}">
                <a16:creationId xmlns:a16="http://schemas.microsoft.com/office/drawing/2014/main" id="{464D76C5-615C-72C7-7C06-F15602F32D69}"/>
              </a:ext>
            </a:extLst>
          </p:cNvPr>
          <p:cNvSpPr txBox="1"/>
          <p:nvPr/>
        </p:nvSpPr>
        <p:spPr>
          <a:xfrm>
            <a:off x="685960" y="1050065"/>
            <a:ext cx="6042488" cy="461665"/>
          </a:xfrm>
          <a:prstGeom prst="rect">
            <a:avLst/>
          </a:prstGeom>
          <a:noFill/>
        </p:spPr>
        <p:txBody>
          <a:bodyPr wrap="none" rtlCol="0">
            <a:spAutoFit/>
          </a:bodyPr>
          <a:lstStyle/>
          <a:p>
            <a:r>
              <a:rPr lang="en-US" sz="2400" dirty="0"/>
              <a:t>Can you match these words to their meanings?</a:t>
            </a:r>
          </a:p>
        </p:txBody>
      </p:sp>
    </p:spTree>
    <p:extLst>
      <p:ext uri="{BB962C8B-B14F-4D97-AF65-F5344CB8AC3E}">
        <p14:creationId xmlns:p14="http://schemas.microsoft.com/office/powerpoint/2010/main" val="34105453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365 3.7037E-7 L 0.73737 0.26296 " pathEditMode="relative" rAng="0" ptsTypes="AA">
                                      <p:cBhvr>
                                        <p:cTn id="6" dur="2000" fill="hold"/>
                                        <p:tgtEl>
                                          <p:spTgt spid="4"/>
                                        </p:tgtEl>
                                        <p:attrNameLst>
                                          <p:attrName>ppt_x</p:attrName>
                                          <p:attrName>ppt_y</p:attrName>
                                        </p:attrNameLst>
                                      </p:cBhvr>
                                      <p:rCtr x="36680" y="13148"/>
                                    </p:animMotion>
                                  </p:childTnLst>
                                </p:cTn>
                              </p:par>
                            </p:childTnLst>
                          </p:cTn>
                        </p:par>
                      </p:childTnLst>
                    </p:cTn>
                  </p:par>
                </p:childTnLst>
              </p:cTn>
              <p:nextCondLst>
                <p:cond evt="onClick" delay="0">
                  <p:tgtEl>
                    <p:spTgt spid="4"/>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0" presetClass="path" presetSubtype="0" accel="50000" decel="50000" fill="hold" grpId="0" nodeType="clickEffect">
                                  <p:stCondLst>
                                    <p:cond delay="0"/>
                                  </p:stCondLst>
                                  <p:childTnLst>
                                    <p:animMotion origin="layout" path="M 2.91667E-6 -2.59259E-6 L 0.32786 0.2625 " pathEditMode="relative" rAng="0" ptsTypes="AA">
                                      <p:cBhvr>
                                        <p:cTn id="11" dur="2000" fill="hold"/>
                                        <p:tgtEl>
                                          <p:spTgt spid="5"/>
                                        </p:tgtEl>
                                        <p:attrNameLst>
                                          <p:attrName>ppt_x</p:attrName>
                                          <p:attrName>ppt_y</p:attrName>
                                        </p:attrNameLst>
                                      </p:cBhvr>
                                      <p:rCtr x="16393" y="13125"/>
                                    </p:animMotion>
                                  </p:child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0" presetClass="path" presetSubtype="0" accel="50000" decel="50000" fill="hold" grpId="0" nodeType="clickEffect">
                                  <p:stCondLst>
                                    <p:cond delay="0"/>
                                  </p:stCondLst>
                                  <p:childTnLst>
                                    <p:animMotion origin="layout" path="M -1.04167E-6 4.44444E-6 L -0.19622 0.26481 " pathEditMode="relative" rAng="0" ptsTypes="AA">
                                      <p:cBhvr>
                                        <p:cTn id="16" dur="2000" fill="hold"/>
                                        <p:tgtEl>
                                          <p:spTgt spid="6"/>
                                        </p:tgtEl>
                                        <p:attrNameLst>
                                          <p:attrName>ppt_x</p:attrName>
                                          <p:attrName>ppt_y</p:attrName>
                                        </p:attrNameLst>
                                      </p:cBhvr>
                                      <p:rCtr x="-9818" y="13241"/>
                                    </p:animMotion>
                                  </p:childTnLst>
                                </p:cTn>
                              </p:par>
                            </p:childTnLst>
                          </p:cTn>
                        </p:par>
                      </p:childTnLst>
                    </p:cTn>
                  </p:par>
                </p:childTnLst>
              </p:cTn>
              <p:nextCondLst>
                <p:cond evt="onClick" delay="0">
                  <p:tgtEl>
                    <p:spTgt spid="6"/>
                  </p:tgtEl>
                </p:cond>
              </p:nextCondLst>
            </p:seq>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0" presetClass="path" presetSubtype="0" accel="50000" decel="50000" fill="hold" grpId="0" nodeType="clickEffect">
                                  <p:stCondLst>
                                    <p:cond delay="0"/>
                                  </p:stCondLst>
                                  <p:childTnLst>
                                    <p:animMotion origin="layout" path="M 5E-6 3.7037E-7 L -0.70014 0.25972 " pathEditMode="relative" rAng="0" ptsTypes="AA">
                                      <p:cBhvr>
                                        <p:cTn id="21" dur="2000" fill="hold"/>
                                        <p:tgtEl>
                                          <p:spTgt spid="8"/>
                                        </p:tgtEl>
                                        <p:attrNameLst>
                                          <p:attrName>ppt_x</p:attrName>
                                          <p:attrName>ppt_y</p:attrName>
                                        </p:attrNameLst>
                                      </p:cBhvr>
                                      <p:rCtr x="-35013" y="12986"/>
                                    </p:animMotion>
                                  </p:childTnLst>
                                </p:cTn>
                              </p:par>
                            </p:childTnLst>
                          </p:cTn>
                        </p:par>
                      </p:childTnLst>
                    </p:cTn>
                  </p:par>
                </p:childTnLst>
              </p:cTn>
              <p:nextCondLst>
                <p:cond evt="onClick" delay="0">
                  <p:tgtEl>
                    <p:spTgt spid="8"/>
                  </p:tgtEl>
                </p:cond>
              </p:nextCondLst>
            </p:seq>
          </p:childTnLst>
        </p:cTn>
      </p:par>
    </p:tnLst>
    <p:bldLst>
      <p:bldP spid="4" grpId="0"/>
      <p:bldP spid="5" grpId="0"/>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325732" y="11881"/>
            <a:ext cx="7557655" cy="1325563"/>
          </a:xfrm>
        </p:spPr>
        <p:txBody>
          <a:bodyPr/>
          <a:lstStyle/>
          <a:p>
            <a:r>
              <a:rPr lang="en-US" dirty="0">
                <a:latin typeface="Garamond" panose="02020404030301010803" pitchFamily="18" charset="0"/>
              </a:rPr>
              <a:t>Transcribing sounds by drawing</a:t>
            </a:r>
          </a:p>
        </p:txBody>
      </p:sp>
      <p:pic>
        <p:nvPicPr>
          <p:cNvPr id="6" name="waves-01-79559">
            <a:hlinkClick r:id="" action="ppaction://media"/>
            <a:extLst>
              <a:ext uri="{FF2B5EF4-FFF2-40B4-BE49-F238E27FC236}">
                <a16:creationId xmlns:a16="http://schemas.microsoft.com/office/drawing/2014/main" id="{9AEF2420-C8FE-847D-6C0B-A9D6C051EB7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5928" y="1524476"/>
            <a:ext cx="812800" cy="812800"/>
          </a:xfrm>
          <a:prstGeom prst="rect">
            <a:avLst/>
          </a:prstGeom>
        </p:spPr>
      </p:pic>
      <p:sp>
        <p:nvSpPr>
          <p:cNvPr id="9" name="TextBox 8">
            <a:extLst>
              <a:ext uri="{FF2B5EF4-FFF2-40B4-BE49-F238E27FC236}">
                <a16:creationId xmlns:a16="http://schemas.microsoft.com/office/drawing/2014/main" id="{E0714BA0-447F-1ADA-071B-491A5B8902B3}"/>
              </a:ext>
            </a:extLst>
          </p:cNvPr>
          <p:cNvSpPr txBox="1"/>
          <p:nvPr/>
        </p:nvSpPr>
        <p:spPr>
          <a:xfrm>
            <a:off x="2715401" y="1609034"/>
            <a:ext cx="3524555" cy="584775"/>
          </a:xfrm>
          <a:prstGeom prst="rect">
            <a:avLst/>
          </a:prstGeom>
          <a:noFill/>
        </p:spPr>
        <p:txBody>
          <a:bodyPr wrap="none" rtlCol="0">
            <a:spAutoFit/>
          </a:bodyPr>
          <a:lstStyle/>
          <a:p>
            <a:r>
              <a:rPr lang="en-US" sz="3200" dirty="0"/>
              <a:t>What can you hear?</a:t>
            </a:r>
          </a:p>
        </p:txBody>
      </p:sp>
      <p:pic>
        <p:nvPicPr>
          <p:cNvPr id="2050" name="Picture 2" descr="Free Waves Sea photo and picture">
            <a:extLst>
              <a:ext uri="{FF2B5EF4-FFF2-40B4-BE49-F238E27FC236}">
                <a16:creationId xmlns:a16="http://schemas.microsoft.com/office/drawing/2014/main" id="{2ABA3C30-3E34-A8EB-1421-DB5583F0E0CA}"/>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577155" y="411117"/>
            <a:ext cx="4352662" cy="29004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AC3B7DE5-32B2-D81E-EA37-46B827B72D1F}"/>
              </a:ext>
            </a:extLst>
          </p:cNvPr>
          <p:cNvSpPr/>
          <p:nvPr/>
        </p:nvSpPr>
        <p:spPr>
          <a:xfrm>
            <a:off x="1328738" y="4128084"/>
            <a:ext cx="9733879" cy="24574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7859F20-0A3B-E7C5-A55C-889D3A2DCC04}"/>
              </a:ext>
            </a:extLst>
          </p:cNvPr>
          <p:cNvSpPr txBox="1"/>
          <p:nvPr/>
        </p:nvSpPr>
        <p:spPr>
          <a:xfrm>
            <a:off x="1096591" y="3549479"/>
            <a:ext cx="10183493" cy="523220"/>
          </a:xfrm>
          <a:prstGeom prst="rect">
            <a:avLst/>
          </a:prstGeom>
          <a:noFill/>
        </p:spPr>
        <p:txBody>
          <a:bodyPr wrap="none" rtlCol="0">
            <a:spAutoFit/>
          </a:bodyPr>
          <a:lstStyle/>
          <a:p>
            <a:r>
              <a:rPr lang="en-US" sz="2800" dirty="0"/>
              <a:t>Here’s how we could represent this sound as a line drawn on paper:</a:t>
            </a:r>
          </a:p>
        </p:txBody>
      </p:sp>
      <p:pic>
        <p:nvPicPr>
          <p:cNvPr id="15" name="waves line">
            <a:hlinkClick r:id="" action="ppaction://media"/>
            <a:extLst>
              <a:ext uri="{FF2B5EF4-FFF2-40B4-BE49-F238E27FC236}">
                <a16:creationId xmlns:a16="http://schemas.microsoft.com/office/drawing/2014/main" id="{8476930A-A2B8-6329-DCE4-4805487B1D19}"/>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8"/>
          <a:srcRect t="27220" b="25565"/>
          <a:stretch/>
        </p:blipFill>
        <p:spPr>
          <a:xfrm>
            <a:off x="1461593" y="4149955"/>
            <a:ext cx="9472435" cy="2446108"/>
          </a:xfrm>
          <a:prstGeom prst="rect">
            <a:avLst/>
          </a:prstGeom>
        </p:spPr>
      </p:pic>
      <p:sp>
        <p:nvSpPr>
          <p:cNvPr id="16" name="TextBox 15">
            <a:extLst>
              <a:ext uri="{FF2B5EF4-FFF2-40B4-BE49-F238E27FC236}">
                <a16:creationId xmlns:a16="http://schemas.microsoft.com/office/drawing/2014/main" id="{FBC0532B-2DE6-BDC7-AC67-6F8DD6A66C49}"/>
              </a:ext>
            </a:extLst>
          </p:cNvPr>
          <p:cNvSpPr txBox="1"/>
          <p:nvPr/>
        </p:nvSpPr>
        <p:spPr>
          <a:xfrm>
            <a:off x="1461593" y="1184054"/>
            <a:ext cx="1415772" cy="1569660"/>
          </a:xfrm>
          <a:prstGeom prst="rect">
            <a:avLst/>
          </a:prstGeom>
          <a:noFill/>
        </p:spPr>
        <p:txBody>
          <a:bodyPr wrap="none" rtlCol="0">
            <a:spAutoFit/>
          </a:bodyPr>
          <a:lstStyle/>
          <a:p>
            <a:r>
              <a:rPr lang="en-US" sz="9600" dirty="0"/>
              <a:t>👂🏾</a:t>
            </a:r>
          </a:p>
        </p:txBody>
      </p:sp>
      <p:sp>
        <p:nvSpPr>
          <p:cNvPr id="17" name="TextBox 16">
            <a:extLst>
              <a:ext uri="{FF2B5EF4-FFF2-40B4-BE49-F238E27FC236}">
                <a16:creationId xmlns:a16="http://schemas.microsoft.com/office/drawing/2014/main" id="{F13AC5EF-F0C9-71A3-BE53-4972F95E6F54}"/>
              </a:ext>
            </a:extLst>
          </p:cNvPr>
          <p:cNvSpPr txBox="1"/>
          <p:nvPr/>
        </p:nvSpPr>
        <p:spPr>
          <a:xfrm>
            <a:off x="2362122" y="2483611"/>
            <a:ext cx="5215033" cy="954107"/>
          </a:xfrm>
          <a:prstGeom prst="rect">
            <a:avLst/>
          </a:prstGeom>
          <a:noFill/>
        </p:spPr>
        <p:txBody>
          <a:bodyPr wrap="square" rtlCol="0">
            <a:spAutoFit/>
          </a:bodyPr>
          <a:lstStyle/>
          <a:p>
            <a:r>
              <a:rPr lang="en-US" sz="2800" dirty="0"/>
              <a:t>What happens to the line when the pitch of the sound gets lower?</a:t>
            </a:r>
          </a:p>
        </p:txBody>
      </p:sp>
    </p:spTree>
    <p:extLst>
      <p:ext uri="{BB962C8B-B14F-4D97-AF65-F5344CB8AC3E}">
        <p14:creationId xmlns:p14="http://schemas.microsoft.com/office/powerpoint/2010/main" val="2040518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3100" fill="hold"/>
                                        <p:tgtEl>
                                          <p:spTgt spid="15"/>
                                        </p:tgtEl>
                                      </p:cBhvr>
                                    </p:cmd>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6"/>
                </p:tgtEl>
              </p:cMediaNode>
            </p:audio>
            <p:video>
              <p:cMediaNode vol="80000">
                <p:cTn id="26" fill="hold" display="0">
                  <p:stCondLst>
                    <p:cond delay="indefinite"/>
                  </p:stCondLst>
                </p:cTn>
                <p:tgtEl>
                  <p:spTgt spid="15"/>
                </p:tgtEl>
              </p:cMediaNode>
            </p:video>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15"/>
                                        </p:tgtEl>
                                      </p:cBhvr>
                                    </p:cmd>
                                  </p:childTnLst>
                                </p:cTn>
                              </p:par>
                            </p:childTnLst>
                          </p:cTn>
                        </p:par>
                      </p:childTnLst>
                    </p:cTn>
                  </p:par>
                </p:childTnLst>
              </p:cTn>
              <p:nextCondLst>
                <p:cond evt="onClick" delay="0">
                  <p:tgtEl>
                    <p:spTgt spid="15"/>
                  </p:tgtEl>
                </p:cond>
              </p:nextCondLst>
            </p:seq>
            <p:seq concurrent="1" nextAc="seek">
              <p:cTn id="32" restart="whenNotActive" fill="hold" evtFilter="cancelBubble" nodeType="interactiveSeq">
                <p:stCondLst>
                  <p:cond evt="onClick" delay="0">
                    <p:tgtEl>
                      <p:spTgt spid="16"/>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30480" fill="hold"/>
                                        <p:tgtEl>
                                          <p:spTgt spid="6"/>
                                        </p:tgtEl>
                                      </p:cBhvr>
                                    </p:cmd>
                                  </p:childTnLst>
                                </p:cTn>
                              </p:par>
                            </p:childTnLst>
                          </p:cTn>
                        </p:par>
                      </p:childTnLst>
                    </p:cTn>
                  </p:par>
                </p:childTnLst>
              </p:cTn>
              <p:nextCondLst>
                <p:cond evt="onClick" delay="0">
                  <p:tgtEl>
                    <p:spTgt spid="16"/>
                  </p:tgtEl>
                </p:cond>
              </p:nextCondLst>
            </p:seq>
          </p:childTnLst>
        </p:cTn>
      </p:par>
    </p:tnLst>
    <p:bldLst>
      <p:bldP spid="10" grpId="0" animBg="1"/>
      <p:bldP spid="11"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224785" y="-21738"/>
            <a:ext cx="10515600" cy="1325563"/>
          </a:xfrm>
        </p:spPr>
        <p:txBody>
          <a:bodyPr/>
          <a:lstStyle/>
          <a:p>
            <a:r>
              <a:rPr lang="en-US" dirty="0">
                <a:latin typeface="Garamond" panose="02020404030301010803" pitchFamily="18" charset="0"/>
              </a:rPr>
              <a:t>Transcribing sounds by drawing</a:t>
            </a:r>
          </a:p>
        </p:txBody>
      </p:sp>
      <p:pic>
        <p:nvPicPr>
          <p:cNvPr id="7" name="owl-hooting-48028">
            <a:hlinkClick r:id="" action="ppaction://media"/>
            <a:extLst>
              <a:ext uri="{FF2B5EF4-FFF2-40B4-BE49-F238E27FC236}">
                <a16:creationId xmlns:a16="http://schemas.microsoft.com/office/drawing/2014/main" id="{CD03DFD0-0223-3864-773F-918C9CDF5BF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9358" y="1846331"/>
            <a:ext cx="812800" cy="812800"/>
          </a:xfrm>
          <a:prstGeom prst="rect">
            <a:avLst/>
          </a:prstGeom>
        </p:spPr>
      </p:pic>
      <p:sp>
        <p:nvSpPr>
          <p:cNvPr id="3" name="TextBox 2">
            <a:extLst>
              <a:ext uri="{FF2B5EF4-FFF2-40B4-BE49-F238E27FC236}">
                <a16:creationId xmlns:a16="http://schemas.microsoft.com/office/drawing/2014/main" id="{B7EF33AD-C7F2-091D-CBEA-9427DE8DEAC5}"/>
              </a:ext>
            </a:extLst>
          </p:cNvPr>
          <p:cNvSpPr txBox="1"/>
          <p:nvPr/>
        </p:nvSpPr>
        <p:spPr>
          <a:xfrm>
            <a:off x="3277985" y="1939346"/>
            <a:ext cx="5084277" cy="584775"/>
          </a:xfrm>
          <a:prstGeom prst="rect">
            <a:avLst/>
          </a:prstGeom>
          <a:noFill/>
        </p:spPr>
        <p:txBody>
          <a:bodyPr wrap="none" rtlCol="0">
            <a:spAutoFit/>
          </a:bodyPr>
          <a:lstStyle/>
          <a:p>
            <a:r>
              <a:rPr lang="en-US" sz="3200" dirty="0"/>
              <a:t>What can you hear this time?</a:t>
            </a:r>
          </a:p>
        </p:txBody>
      </p:sp>
      <p:sp>
        <p:nvSpPr>
          <p:cNvPr id="4" name="TextBox 3">
            <a:extLst>
              <a:ext uri="{FF2B5EF4-FFF2-40B4-BE49-F238E27FC236}">
                <a16:creationId xmlns:a16="http://schemas.microsoft.com/office/drawing/2014/main" id="{D4580C74-9CB9-3044-7721-B258D79ADEF1}"/>
              </a:ext>
            </a:extLst>
          </p:cNvPr>
          <p:cNvSpPr txBox="1"/>
          <p:nvPr/>
        </p:nvSpPr>
        <p:spPr>
          <a:xfrm>
            <a:off x="1998372" y="1539533"/>
            <a:ext cx="1415772" cy="1569660"/>
          </a:xfrm>
          <a:prstGeom prst="rect">
            <a:avLst/>
          </a:prstGeom>
          <a:noFill/>
        </p:spPr>
        <p:txBody>
          <a:bodyPr wrap="none" rtlCol="0">
            <a:spAutoFit/>
          </a:bodyPr>
          <a:lstStyle/>
          <a:p>
            <a:r>
              <a:rPr lang="en-US" sz="9600" dirty="0"/>
              <a:t>👂🏾</a:t>
            </a:r>
          </a:p>
        </p:txBody>
      </p:sp>
      <p:pic>
        <p:nvPicPr>
          <p:cNvPr id="4098" name="Picture 2" descr="Free Owl Eurasian Eagle-Owl photo and picture">
            <a:extLst>
              <a:ext uri="{FF2B5EF4-FFF2-40B4-BE49-F238E27FC236}">
                <a16:creationId xmlns:a16="http://schemas.microsoft.com/office/drawing/2014/main" id="{D6D91907-8E62-DE5C-F6A5-7917605D761D}"/>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332955" y="226920"/>
            <a:ext cx="2228807" cy="31766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41FA0BB-C156-30AC-2109-8F13DFDF17D0}"/>
              </a:ext>
            </a:extLst>
          </p:cNvPr>
          <p:cNvSpPr txBox="1"/>
          <p:nvPr/>
        </p:nvSpPr>
        <p:spPr>
          <a:xfrm>
            <a:off x="1069358" y="3652234"/>
            <a:ext cx="10183493" cy="523220"/>
          </a:xfrm>
          <a:prstGeom prst="rect">
            <a:avLst/>
          </a:prstGeom>
          <a:noFill/>
        </p:spPr>
        <p:txBody>
          <a:bodyPr wrap="none" rtlCol="0">
            <a:spAutoFit/>
          </a:bodyPr>
          <a:lstStyle/>
          <a:p>
            <a:r>
              <a:rPr lang="en-US" sz="2800" dirty="0"/>
              <a:t>Here’s how we could represent this sound as a line drawn on paper:</a:t>
            </a:r>
          </a:p>
        </p:txBody>
      </p:sp>
      <p:pic>
        <p:nvPicPr>
          <p:cNvPr id="9" name="owl line">
            <a:hlinkClick r:id="" action="ppaction://media"/>
            <a:extLst>
              <a:ext uri="{FF2B5EF4-FFF2-40B4-BE49-F238E27FC236}">
                <a16:creationId xmlns:a16="http://schemas.microsoft.com/office/drawing/2014/main" id="{02133730-38E4-A8E6-B968-22C02430C38F}"/>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8"/>
          <a:srcRect l="11432" t="10532" r="11341" b="56551"/>
          <a:stretch/>
        </p:blipFill>
        <p:spPr>
          <a:xfrm>
            <a:off x="1388268" y="4283601"/>
            <a:ext cx="9415464" cy="2257425"/>
          </a:xfrm>
          <a:prstGeom prst="rect">
            <a:avLst/>
          </a:prstGeom>
        </p:spPr>
      </p:pic>
      <p:sp>
        <p:nvSpPr>
          <p:cNvPr id="10" name="Rectangle 9">
            <a:extLst>
              <a:ext uri="{FF2B5EF4-FFF2-40B4-BE49-F238E27FC236}">
                <a16:creationId xmlns:a16="http://schemas.microsoft.com/office/drawing/2014/main" id="{C0281A6E-7877-3385-4266-D17B88EA6085}"/>
              </a:ext>
            </a:extLst>
          </p:cNvPr>
          <p:cNvSpPr/>
          <p:nvPr/>
        </p:nvSpPr>
        <p:spPr>
          <a:xfrm>
            <a:off x="1328738" y="4128084"/>
            <a:ext cx="9733879" cy="24574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3F48C50-25B5-3C6E-2417-ECF3B20CFE8A}"/>
              </a:ext>
            </a:extLst>
          </p:cNvPr>
          <p:cNvSpPr txBox="1"/>
          <p:nvPr/>
        </p:nvSpPr>
        <p:spPr>
          <a:xfrm>
            <a:off x="3277985" y="2630936"/>
            <a:ext cx="5215033" cy="954107"/>
          </a:xfrm>
          <a:prstGeom prst="rect">
            <a:avLst/>
          </a:prstGeom>
          <a:noFill/>
        </p:spPr>
        <p:txBody>
          <a:bodyPr wrap="square" rtlCol="0">
            <a:spAutoFit/>
          </a:bodyPr>
          <a:lstStyle/>
          <a:p>
            <a:r>
              <a:rPr lang="en-US" sz="2800" dirty="0"/>
              <a:t>What happens to the line when there is no sound?</a:t>
            </a:r>
          </a:p>
        </p:txBody>
      </p:sp>
    </p:spTree>
    <p:extLst>
      <p:ext uri="{BB962C8B-B14F-4D97-AF65-F5344CB8AC3E}">
        <p14:creationId xmlns:p14="http://schemas.microsoft.com/office/powerpoint/2010/main" val="718855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8433" fill="hold"/>
                                        <p:tgtEl>
                                          <p:spTgt spid="9"/>
                                        </p:tgtEl>
                                      </p:cBhvr>
                                    </p:cmd>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7"/>
                </p:tgtEl>
              </p:cMediaNode>
            </p:audio>
            <p:video>
              <p:cMediaNode vol="80000">
                <p:cTn id="22" fill="hold" display="0">
                  <p:stCondLst>
                    <p:cond delay="indefinite"/>
                  </p:stCondLst>
                </p:cTn>
                <p:tgtEl>
                  <p:spTgt spid="9"/>
                </p:tgtEl>
              </p:cMediaNode>
            </p:video>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9"/>
                                        </p:tgtEl>
                                      </p:cBhvr>
                                    </p:cmd>
                                  </p:childTnLst>
                                </p:cTn>
                              </p:par>
                            </p:childTnLst>
                          </p:cTn>
                        </p:par>
                      </p:childTnLst>
                    </p:cTn>
                  </p:par>
                </p:childTnLst>
              </p:cTn>
              <p:nextCondLst>
                <p:cond evt="onClick" delay="0">
                  <p:tgtEl>
                    <p:spTgt spid="9"/>
                  </p:tgtEl>
                </p:cond>
              </p:nextCondLst>
            </p:seq>
            <p:seq concurrent="1" nextAc="seek">
              <p:cTn id="28" restart="whenNotActive" fill="hold" evtFilter="cancelBubble" nodeType="interactiveSeq">
                <p:stCondLst>
                  <p:cond evt="onClick" delay="0">
                    <p:tgtEl>
                      <p:spTgt spid="7"/>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5903" fill="hold"/>
                                        <p:tgtEl>
                                          <p:spTgt spid="7"/>
                                        </p:tgtEl>
                                      </p:cBhvr>
                                    </p:cmd>
                                  </p:childTnLst>
                                </p:cTn>
                              </p:par>
                            </p:childTnLst>
                          </p:cTn>
                        </p:par>
                      </p:childTnLst>
                    </p:cTn>
                  </p:par>
                </p:childTnLst>
              </p:cTn>
              <p:nextCondLst>
                <p:cond evt="onClick" delay="0">
                  <p:tgtEl>
                    <p:spTgt spid="7"/>
                  </p:tgtEl>
                </p:cond>
              </p:nextCondLst>
            </p:seq>
          </p:childTnLst>
        </p:cTn>
      </p:par>
    </p:tnLst>
    <p:bldLst>
      <p:bldP spid="5" grpId="0"/>
      <p:bldP spid="10"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253700" y="-20638"/>
            <a:ext cx="10515600" cy="1325563"/>
          </a:xfrm>
        </p:spPr>
        <p:txBody>
          <a:bodyPr/>
          <a:lstStyle/>
          <a:p>
            <a:r>
              <a:rPr lang="en-US" dirty="0">
                <a:latin typeface="Garamond" panose="02020404030301010803" pitchFamily="18" charset="0"/>
              </a:rPr>
              <a:t>Now it’s your turn to transcribe a sound</a:t>
            </a:r>
          </a:p>
        </p:txBody>
      </p:sp>
      <p:pic>
        <p:nvPicPr>
          <p:cNvPr id="7" name="car-horn-90973">
            <a:hlinkClick r:id="" action="ppaction://media"/>
            <a:extLst>
              <a:ext uri="{FF2B5EF4-FFF2-40B4-BE49-F238E27FC236}">
                <a16:creationId xmlns:a16="http://schemas.microsoft.com/office/drawing/2014/main" id="{0C2D88CC-B153-4ECE-8D69-CB6FC904C0E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105094" y="6071043"/>
            <a:ext cx="812800" cy="812800"/>
          </a:xfrm>
          <a:prstGeom prst="rect">
            <a:avLst/>
          </a:prstGeom>
        </p:spPr>
      </p:pic>
      <p:pic>
        <p:nvPicPr>
          <p:cNvPr id="3074" name="Picture 2" descr="Free Automobile Road photo and picture">
            <a:extLst>
              <a:ext uri="{FF2B5EF4-FFF2-40B4-BE49-F238E27FC236}">
                <a16:creationId xmlns:a16="http://schemas.microsoft.com/office/drawing/2014/main" id="{8D183F53-F140-484D-AF2E-61369CF9DF89}"/>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78157" y="3267519"/>
            <a:ext cx="4066674" cy="27098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3076" name="Picture 4" descr="Free To Stroll Legs photo and picture">
            <a:extLst>
              <a:ext uri="{FF2B5EF4-FFF2-40B4-BE49-F238E27FC236}">
                <a16:creationId xmlns:a16="http://schemas.microsoft.com/office/drawing/2014/main" id="{EF0DD4FB-51BE-4E3D-BB49-9E8019E75C0B}"/>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4908035" y="3289743"/>
            <a:ext cx="3441430" cy="26590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3078" name="Picture 6" descr="Free Wolf Howling photo and picture">
            <a:extLst>
              <a:ext uri="{FF2B5EF4-FFF2-40B4-BE49-F238E27FC236}">
                <a16:creationId xmlns:a16="http://schemas.microsoft.com/office/drawing/2014/main" id="{298735A2-0CFC-047A-B64A-3F7140A5587E}"/>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8712669" y="3289743"/>
            <a:ext cx="2911841" cy="26595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8" name="steps-on-ground-stopping-29075">
            <a:hlinkClick r:id="" action="ppaction://media"/>
            <a:extLst>
              <a:ext uri="{FF2B5EF4-FFF2-40B4-BE49-F238E27FC236}">
                <a16:creationId xmlns:a16="http://schemas.microsoft.com/office/drawing/2014/main" id="{8139C3B3-6292-5943-87E5-32059DCCAF5A}"/>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6030797" y="6056755"/>
            <a:ext cx="812800" cy="812800"/>
          </a:xfrm>
          <a:prstGeom prst="rect">
            <a:avLst/>
          </a:prstGeom>
        </p:spPr>
      </p:pic>
      <p:pic>
        <p:nvPicPr>
          <p:cNvPr id="9" name="wolf-howl-6310">
            <a:hlinkClick r:id="" action="ppaction://media"/>
            <a:extLst>
              <a:ext uri="{FF2B5EF4-FFF2-40B4-BE49-F238E27FC236}">
                <a16:creationId xmlns:a16="http://schemas.microsoft.com/office/drawing/2014/main" id="{0181CA7D-0E66-1417-F8F9-C060523C843C}"/>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9956500" y="5999605"/>
            <a:ext cx="812800" cy="812800"/>
          </a:xfrm>
          <a:prstGeom prst="rect">
            <a:avLst/>
          </a:prstGeom>
        </p:spPr>
      </p:pic>
      <p:sp>
        <p:nvSpPr>
          <p:cNvPr id="10" name="TextBox 9">
            <a:extLst>
              <a:ext uri="{FF2B5EF4-FFF2-40B4-BE49-F238E27FC236}">
                <a16:creationId xmlns:a16="http://schemas.microsoft.com/office/drawing/2014/main" id="{A2F27A65-D9D6-39A4-729A-7AA62897F29A}"/>
              </a:ext>
            </a:extLst>
          </p:cNvPr>
          <p:cNvSpPr txBox="1"/>
          <p:nvPr/>
        </p:nvSpPr>
        <p:spPr>
          <a:xfrm>
            <a:off x="524262" y="982425"/>
            <a:ext cx="11100248" cy="830997"/>
          </a:xfrm>
          <a:prstGeom prst="rect">
            <a:avLst/>
          </a:prstGeom>
          <a:noFill/>
        </p:spPr>
        <p:txBody>
          <a:bodyPr wrap="square" rtlCol="0">
            <a:spAutoFit/>
          </a:bodyPr>
          <a:lstStyle/>
          <a:p>
            <a:r>
              <a:rPr lang="en-US" sz="2400" dirty="0"/>
              <a:t>On your white boards, draw a line from left to right to represent the sound you hear.</a:t>
            </a:r>
          </a:p>
          <a:p>
            <a:endParaRPr lang="en-US" sz="2400" dirty="0"/>
          </a:p>
        </p:txBody>
      </p:sp>
      <p:sp>
        <p:nvSpPr>
          <p:cNvPr id="11" name="TextBox 10">
            <a:extLst>
              <a:ext uri="{FF2B5EF4-FFF2-40B4-BE49-F238E27FC236}">
                <a16:creationId xmlns:a16="http://schemas.microsoft.com/office/drawing/2014/main" id="{88B250D8-34FA-EB8F-05C8-17A2D0B64BFC}"/>
              </a:ext>
            </a:extLst>
          </p:cNvPr>
          <p:cNvSpPr txBox="1"/>
          <p:nvPr/>
        </p:nvSpPr>
        <p:spPr>
          <a:xfrm>
            <a:off x="485249" y="1600759"/>
            <a:ext cx="4578210" cy="1631216"/>
          </a:xfrm>
          <a:prstGeom prst="rect">
            <a:avLst/>
          </a:prstGeom>
          <a:noFill/>
        </p:spPr>
        <p:txBody>
          <a:bodyPr wrap="square" rtlCol="0">
            <a:spAutoFit/>
          </a:bodyPr>
          <a:lstStyle/>
          <a:p>
            <a:pPr marL="285750" indent="-285750">
              <a:buFont typeface="Arial" panose="020B0604020202020204" pitchFamily="34" charset="0"/>
              <a:buChar char="•"/>
            </a:pPr>
            <a:r>
              <a:rPr lang="en-US" sz="2000" dirty="0"/>
              <a:t>For a </a:t>
            </a:r>
            <a:r>
              <a:rPr lang="en-US" sz="2000" b="1" dirty="0"/>
              <a:t>high pitch </a:t>
            </a:r>
            <a:r>
              <a:rPr lang="en-US" sz="2000" dirty="0"/>
              <a:t>sound, draw the line toward the </a:t>
            </a:r>
            <a:r>
              <a:rPr lang="en-US" sz="2000" b="1" dirty="0"/>
              <a:t>top</a:t>
            </a:r>
            <a:r>
              <a:rPr lang="en-US" sz="2000" dirty="0"/>
              <a:t> of the board</a:t>
            </a:r>
          </a:p>
          <a:p>
            <a:pPr marL="285750" indent="-285750">
              <a:buFont typeface="Arial" panose="020B0604020202020204" pitchFamily="34" charset="0"/>
              <a:buChar char="•"/>
            </a:pPr>
            <a:r>
              <a:rPr lang="en-US" sz="2000" dirty="0"/>
              <a:t>For a </a:t>
            </a:r>
            <a:r>
              <a:rPr lang="en-US" sz="2000" b="1" dirty="0"/>
              <a:t>low pitch </a:t>
            </a:r>
            <a:r>
              <a:rPr lang="en-US" sz="2000" dirty="0"/>
              <a:t>sound, draw the line toward the </a:t>
            </a:r>
            <a:r>
              <a:rPr lang="en-US" sz="2000" b="1" dirty="0"/>
              <a:t>bottom</a:t>
            </a:r>
            <a:r>
              <a:rPr lang="en-US" sz="2000" dirty="0"/>
              <a:t> of the board</a:t>
            </a:r>
          </a:p>
          <a:p>
            <a:pPr marL="285750" indent="-285750">
              <a:buFont typeface="Arial" panose="020B0604020202020204" pitchFamily="34" charset="0"/>
              <a:buChar char="•"/>
            </a:pPr>
            <a:endParaRPr lang="en-US" sz="2000" dirty="0"/>
          </a:p>
        </p:txBody>
      </p:sp>
      <p:sp>
        <p:nvSpPr>
          <p:cNvPr id="12" name="TextBox 11">
            <a:extLst>
              <a:ext uri="{FF2B5EF4-FFF2-40B4-BE49-F238E27FC236}">
                <a16:creationId xmlns:a16="http://schemas.microsoft.com/office/drawing/2014/main" id="{FF142F3E-B417-9973-5ED0-1D8B917067CF}"/>
              </a:ext>
            </a:extLst>
          </p:cNvPr>
          <p:cNvSpPr txBox="1"/>
          <p:nvPr/>
        </p:nvSpPr>
        <p:spPr>
          <a:xfrm>
            <a:off x="6096000" y="1628756"/>
            <a:ext cx="5610751" cy="1323439"/>
          </a:xfrm>
          <a:prstGeom prst="rect">
            <a:avLst/>
          </a:prstGeom>
          <a:noFill/>
        </p:spPr>
        <p:txBody>
          <a:bodyPr wrap="square" rtlCol="0">
            <a:spAutoFit/>
          </a:bodyPr>
          <a:lstStyle/>
          <a:p>
            <a:pPr marL="285750" indent="-285750">
              <a:buFont typeface="Arial" panose="020B0604020202020204" pitchFamily="34" charset="0"/>
              <a:buChar char="•"/>
            </a:pPr>
            <a:r>
              <a:rPr lang="en-US" sz="2000" dirty="0"/>
              <a:t>For a </a:t>
            </a:r>
            <a:r>
              <a:rPr lang="en-US" sz="2000" b="1" dirty="0"/>
              <a:t>continuous</a:t>
            </a:r>
            <a:r>
              <a:rPr lang="en-US" sz="2000" dirty="0"/>
              <a:t> sound, draw a </a:t>
            </a:r>
            <a:r>
              <a:rPr lang="en-US" sz="2000" b="1" dirty="0"/>
              <a:t>continuous line</a:t>
            </a:r>
          </a:p>
          <a:p>
            <a:pPr marL="285750" indent="-285750">
              <a:buFont typeface="Arial" panose="020B0604020202020204" pitchFamily="34" charset="0"/>
              <a:buChar char="•"/>
            </a:pPr>
            <a:r>
              <a:rPr lang="en-US" sz="2000" dirty="0"/>
              <a:t>For a mixture of sounds and silence , put </a:t>
            </a:r>
            <a:r>
              <a:rPr lang="en-US" sz="2000" b="1" dirty="0"/>
              <a:t>breaks in the line to show silence</a:t>
            </a: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1960247036"/>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audio>
              <p:cMediaNode vol="80000">
                <p:cTn id="3" fill="hold" display="0">
                  <p:stCondLst>
                    <p:cond delay="indefinite"/>
                  </p:stCondLst>
                  <p:endCondLst>
                    <p:cond evt="onStopAudio" delay="0">
                      <p:tgtEl>
                        <p:sldTgt/>
                      </p:tgtEl>
                    </p:cond>
                  </p:endCondLst>
                </p:cTn>
                <p:tgtEl>
                  <p:spTgt spid="8"/>
                </p:tgtEl>
              </p:cMediaNode>
            </p:audio>
            <p:audio>
              <p:cMediaNode vol="80000">
                <p:cTn id="4" fill="hold" display="0">
                  <p:stCondLst>
                    <p:cond delay="indefinite"/>
                  </p:stCondLst>
                  <p:endCondLst>
                    <p:cond evt="onStopAudio" delay="0">
                      <p:tgtEl>
                        <p:sldTgt/>
                      </p:tgtEl>
                    </p:cond>
                  </p:endCondLst>
                </p:cTn>
                <p:tgtEl>
                  <p:spTgt spid="9"/>
                </p:tgtEl>
              </p:cMediaNode>
            </p:audio>
            <p:seq concurrent="1" nextAc="seek">
              <p:cTn id="5" restart="whenNotActive" fill="hold" evtFilter="cancelBubble" nodeType="interactiveSeq">
                <p:stCondLst>
                  <p:cond evt="onClick" delay="0">
                    <p:tgtEl>
                      <p:spTgt spid="3074"/>
                    </p:tgtEl>
                  </p:cond>
                </p:stCondLst>
                <p:endSync evt="end" delay="0">
                  <p:rtn val="all"/>
                </p:endSync>
                <p:childTnLst>
                  <p:par>
                    <p:cTn id="6" fill="hold">
                      <p:stCondLst>
                        <p:cond delay="0"/>
                      </p:stCondLst>
                      <p:childTnLst>
                        <p:par>
                          <p:cTn id="7" fill="hold">
                            <p:stCondLst>
                              <p:cond delay="0"/>
                            </p:stCondLst>
                            <p:childTnLst>
                              <p:par>
                                <p:cTn id="8" presetID="1" presetClass="mediacall" presetSubtype="0" fill="hold" nodeType="clickEffect">
                                  <p:stCondLst>
                                    <p:cond delay="0"/>
                                  </p:stCondLst>
                                  <p:childTnLst>
                                    <p:cmd type="call" cmd="playFrom(0.0)">
                                      <p:cBhvr>
                                        <p:cTn id="9" dur="8160" fill="hold"/>
                                        <p:tgtEl>
                                          <p:spTgt spid="7"/>
                                        </p:tgtEl>
                                      </p:cBhvr>
                                    </p:cmd>
                                  </p:childTnLst>
                                </p:cTn>
                              </p:par>
                            </p:childTnLst>
                          </p:cTn>
                        </p:par>
                      </p:childTnLst>
                    </p:cTn>
                  </p:par>
                </p:childTnLst>
              </p:cTn>
              <p:nextCondLst>
                <p:cond evt="onClick" delay="0">
                  <p:tgtEl>
                    <p:spTgt spid="3074"/>
                  </p:tgtEl>
                </p:cond>
              </p:nextCondLst>
            </p:seq>
            <p:seq concurrent="1" nextAc="seek">
              <p:cTn id="10" restart="whenNotActive" fill="hold" evtFilter="cancelBubble" nodeType="interactiveSeq">
                <p:stCondLst>
                  <p:cond evt="onClick" delay="0">
                    <p:tgtEl>
                      <p:spTgt spid="3076"/>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3944" fill="hold"/>
                                        <p:tgtEl>
                                          <p:spTgt spid="8"/>
                                        </p:tgtEl>
                                      </p:cBhvr>
                                    </p:cmd>
                                  </p:childTnLst>
                                </p:cTn>
                              </p:par>
                            </p:childTnLst>
                          </p:cTn>
                        </p:par>
                      </p:childTnLst>
                    </p:cTn>
                  </p:par>
                </p:childTnLst>
              </p:cTn>
              <p:nextCondLst>
                <p:cond evt="onClick" delay="0">
                  <p:tgtEl>
                    <p:spTgt spid="3076"/>
                  </p:tgtEl>
                </p:cond>
              </p:nextCondLst>
            </p:seq>
            <p:seq concurrent="1" nextAc="seek">
              <p:cTn id="15" restart="whenNotActive" fill="hold" evtFilter="cancelBubble" nodeType="interactiveSeq">
                <p:stCondLst>
                  <p:cond evt="onClick" delay="0">
                    <p:tgtEl>
                      <p:spTgt spid="3078"/>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7632" fill="hold"/>
                                        <p:tgtEl>
                                          <p:spTgt spid="9"/>
                                        </p:tgtEl>
                                      </p:cBhvr>
                                    </p:cmd>
                                  </p:childTnLst>
                                </p:cTn>
                              </p:par>
                            </p:childTnLst>
                          </p:cTn>
                        </p:par>
                      </p:childTnLst>
                    </p:cTn>
                  </p:par>
                </p:childTnLst>
              </p:cTn>
              <p:nextCondLst>
                <p:cond evt="onClick" delay="0">
                  <p:tgtEl>
                    <p:spTgt spid="3078"/>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B8C7EBB-608F-CF5F-8CE5-0C06F47564A2}"/>
              </a:ext>
            </a:extLst>
          </p:cNvPr>
          <p:cNvSpPr txBox="1"/>
          <p:nvPr/>
        </p:nvSpPr>
        <p:spPr>
          <a:xfrm>
            <a:off x="5692613" y="2692644"/>
            <a:ext cx="4151265" cy="369332"/>
          </a:xfrm>
          <a:prstGeom prst="rect">
            <a:avLst/>
          </a:prstGeom>
          <a:noFill/>
        </p:spPr>
        <p:txBody>
          <a:bodyPr wrap="none" rtlCol="0">
            <a:spAutoFit/>
          </a:bodyPr>
          <a:lstStyle/>
          <a:p>
            <a:r>
              <a:rPr lang="en-US" dirty="0"/>
              <a:t>What background noise can you imagine? </a:t>
            </a:r>
          </a:p>
        </p:txBody>
      </p:sp>
      <p:sp>
        <p:nvSpPr>
          <p:cNvPr id="8" name="TextBox 7">
            <a:extLst>
              <a:ext uri="{FF2B5EF4-FFF2-40B4-BE49-F238E27FC236}">
                <a16:creationId xmlns:a16="http://schemas.microsoft.com/office/drawing/2014/main" id="{4BE98E8F-1E6E-8C97-B84A-DC6672DF38C7}"/>
              </a:ext>
            </a:extLst>
          </p:cNvPr>
          <p:cNvSpPr txBox="1"/>
          <p:nvPr/>
        </p:nvSpPr>
        <p:spPr>
          <a:xfrm>
            <a:off x="5692613" y="3142010"/>
            <a:ext cx="5644027" cy="646331"/>
          </a:xfrm>
          <a:prstGeom prst="rect">
            <a:avLst/>
          </a:prstGeom>
          <a:noFill/>
        </p:spPr>
        <p:txBody>
          <a:bodyPr wrap="square" rtlCol="0">
            <a:spAutoFit/>
          </a:bodyPr>
          <a:lstStyle/>
          <a:p>
            <a:r>
              <a:rPr lang="en-US" dirty="0"/>
              <a:t>There are three birds in the picture. Are they all singing? What do their calls sound like?</a:t>
            </a:r>
          </a:p>
        </p:txBody>
      </p:sp>
      <p:sp>
        <p:nvSpPr>
          <p:cNvPr id="9" name="TextBox 8">
            <a:extLst>
              <a:ext uri="{FF2B5EF4-FFF2-40B4-BE49-F238E27FC236}">
                <a16:creationId xmlns:a16="http://schemas.microsoft.com/office/drawing/2014/main" id="{9D5A222C-2B21-E676-EE27-C0B0FF841B0E}"/>
              </a:ext>
            </a:extLst>
          </p:cNvPr>
          <p:cNvSpPr txBox="1"/>
          <p:nvPr/>
        </p:nvSpPr>
        <p:spPr>
          <a:xfrm>
            <a:off x="5672839" y="3852477"/>
            <a:ext cx="5644027" cy="646331"/>
          </a:xfrm>
          <a:prstGeom prst="rect">
            <a:avLst/>
          </a:prstGeom>
          <a:noFill/>
        </p:spPr>
        <p:txBody>
          <a:bodyPr wrap="square" rtlCol="0">
            <a:spAutoFit/>
          </a:bodyPr>
          <a:lstStyle/>
          <a:p>
            <a:r>
              <a:rPr lang="en-US" dirty="0"/>
              <a:t>How is the tambourine being played? Shaken or beaten or both? Is the rhythm slow or fast? </a:t>
            </a:r>
          </a:p>
        </p:txBody>
      </p:sp>
      <p:sp>
        <p:nvSpPr>
          <p:cNvPr id="10" name="TextBox 9">
            <a:extLst>
              <a:ext uri="{FF2B5EF4-FFF2-40B4-BE49-F238E27FC236}">
                <a16:creationId xmlns:a16="http://schemas.microsoft.com/office/drawing/2014/main" id="{F171C4B2-C929-7798-F8F8-23D25E74E360}"/>
              </a:ext>
            </a:extLst>
          </p:cNvPr>
          <p:cNvSpPr txBox="1"/>
          <p:nvPr/>
        </p:nvSpPr>
        <p:spPr>
          <a:xfrm>
            <a:off x="5672838" y="5433479"/>
            <a:ext cx="5819915" cy="923330"/>
          </a:xfrm>
          <a:prstGeom prst="rect">
            <a:avLst/>
          </a:prstGeom>
          <a:noFill/>
        </p:spPr>
        <p:txBody>
          <a:bodyPr wrap="square" rtlCol="0">
            <a:spAutoFit/>
          </a:bodyPr>
          <a:lstStyle/>
          <a:p>
            <a:r>
              <a:rPr lang="en-US" dirty="0"/>
              <a:t>Three standing women: Are they singing along or just listening? Are they paying attention silently or chatting? Are they tapping their toes or clapping their hands to join in?</a:t>
            </a:r>
          </a:p>
        </p:txBody>
      </p:sp>
      <p:sp>
        <p:nvSpPr>
          <p:cNvPr id="11" name="TextBox 10">
            <a:extLst>
              <a:ext uri="{FF2B5EF4-FFF2-40B4-BE49-F238E27FC236}">
                <a16:creationId xmlns:a16="http://schemas.microsoft.com/office/drawing/2014/main" id="{622D1C12-C85D-6C85-C5C6-9C9E4C4C2C3F}"/>
              </a:ext>
            </a:extLst>
          </p:cNvPr>
          <p:cNvSpPr txBox="1"/>
          <p:nvPr/>
        </p:nvSpPr>
        <p:spPr>
          <a:xfrm>
            <a:off x="5672839" y="4642978"/>
            <a:ext cx="5644027" cy="646331"/>
          </a:xfrm>
          <a:prstGeom prst="rect">
            <a:avLst/>
          </a:prstGeom>
          <a:noFill/>
        </p:spPr>
        <p:txBody>
          <a:bodyPr wrap="square" rtlCol="0">
            <a:spAutoFit/>
          </a:bodyPr>
          <a:lstStyle/>
          <a:p>
            <a:r>
              <a:rPr lang="en-US" dirty="0"/>
              <a:t>Tanbur player: Is the instrument making a single note or lots? Is it a continuous sound or are there breaks?</a:t>
            </a:r>
          </a:p>
        </p:txBody>
      </p:sp>
      <p:sp>
        <p:nvSpPr>
          <p:cNvPr id="12" name="Title 1">
            <a:extLst>
              <a:ext uri="{FF2B5EF4-FFF2-40B4-BE49-F238E27FC236}">
                <a16:creationId xmlns:a16="http://schemas.microsoft.com/office/drawing/2014/main" id="{AE7C002E-13DC-4BAE-79C4-52393572F846}"/>
              </a:ext>
            </a:extLst>
          </p:cNvPr>
          <p:cNvSpPr txBox="1">
            <a:spLocks/>
          </p:cNvSpPr>
          <p:nvPr/>
        </p:nvSpPr>
        <p:spPr>
          <a:xfrm>
            <a:off x="4169989" y="232897"/>
            <a:ext cx="8027464" cy="881379"/>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latin typeface="Garamond" panose="02020404030301010803" pitchFamily="18" charset="0"/>
              </a:rPr>
              <a:t>Transcribe an imaginary soundscape</a:t>
            </a:r>
          </a:p>
        </p:txBody>
      </p:sp>
      <p:pic>
        <p:nvPicPr>
          <p:cNvPr id="13" name="Picture 12">
            <a:extLst>
              <a:ext uri="{FF2B5EF4-FFF2-40B4-BE49-F238E27FC236}">
                <a16:creationId xmlns:a16="http://schemas.microsoft.com/office/drawing/2014/main" id="{B17E36AA-4520-7E22-1914-AA4F96ED04C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1103" y="484094"/>
            <a:ext cx="4103877" cy="5813783"/>
          </a:xfrm>
          <a:prstGeom prst="rect">
            <a:avLst/>
          </a:prstGeom>
        </p:spPr>
      </p:pic>
      <p:sp>
        <p:nvSpPr>
          <p:cNvPr id="14" name="TextBox 13">
            <a:extLst>
              <a:ext uri="{FF2B5EF4-FFF2-40B4-BE49-F238E27FC236}">
                <a16:creationId xmlns:a16="http://schemas.microsoft.com/office/drawing/2014/main" id="{9F0BD532-B09F-6BFA-7DD4-A67D764F4B8A}"/>
              </a:ext>
            </a:extLst>
          </p:cNvPr>
          <p:cNvSpPr txBox="1"/>
          <p:nvPr/>
        </p:nvSpPr>
        <p:spPr>
          <a:xfrm>
            <a:off x="4627418" y="1242722"/>
            <a:ext cx="7112606" cy="646331"/>
          </a:xfrm>
          <a:prstGeom prst="rect">
            <a:avLst/>
          </a:prstGeom>
          <a:noFill/>
        </p:spPr>
        <p:txBody>
          <a:bodyPr wrap="square" rtlCol="0">
            <a:spAutoFit/>
          </a:bodyPr>
          <a:lstStyle/>
          <a:p>
            <a:r>
              <a:rPr lang="en-US" dirty="0"/>
              <a:t>Here’s an Ottoman picture we saw in our last lesson. Can you remember what’s happening here?</a:t>
            </a:r>
          </a:p>
        </p:txBody>
      </p:sp>
      <p:sp>
        <p:nvSpPr>
          <p:cNvPr id="15" name="TextBox 14">
            <a:extLst>
              <a:ext uri="{FF2B5EF4-FFF2-40B4-BE49-F238E27FC236}">
                <a16:creationId xmlns:a16="http://schemas.microsoft.com/office/drawing/2014/main" id="{67C7963C-AAA5-99AB-94E2-CC3CA5A8EC0E}"/>
              </a:ext>
            </a:extLst>
          </p:cNvPr>
          <p:cNvSpPr txBox="1"/>
          <p:nvPr/>
        </p:nvSpPr>
        <p:spPr>
          <a:xfrm>
            <a:off x="125576" y="6115102"/>
            <a:ext cx="4134929" cy="646331"/>
          </a:xfrm>
          <a:prstGeom prst="rect">
            <a:avLst/>
          </a:prstGeom>
          <a:noFill/>
        </p:spPr>
        <p:txBody>
          <a:bodyPr wrap="square" rtlCol="0">
            <a:spAutoFit/>
          </a:bodyPr>
          <a:lstStyle/>
          <a:p>
            <a:pPr algn="ctr"/>
            <a:r>
              <a:rPr lang="en-US" dirty="0">
                <a:solidFill>
                  <a:srgbClr val="C00000"/>
                </a:solidFill>
                <a:highlight>
                  <a:srgbClr val="C0C0C0"/>
                </a:highlight>
              </a:rPr>
              <a:t>A picture of an outdoor musical gathering, 18</a:t>
            </a:r>
            <a:r>
              <a:rPr lang="en-US" baseline="30000" dirty="0">
                <a:solidFill>
                  <a:srgbClr val="C00000"/>
                </a:solidFill>
                <a:highlight>
                  <a:srgbClr val="C0C0C0"/>
                </a:highlight>
              </a:rPr>
              <a:t>th</a:t>
            </a:r>
            <a:r>
              <a:rPr lang="en-US" dirty="0">
                <a:solidFill>
                  <a:srgbClr val="C00000"/>
                </a:solidFill>
                <a:highlight>
                  <a:srgbClr val="C0C0C0"/>
                </a:highlight>
              </a:rPr>
              <a:t> Century</a:t>
            </a:r>
          </a:p>
        </p:txBody>
      </p:sp>
      <p:sp>
        <p:nvSpPr>
          <p:cNvPr id="16" name="TextBox 15">
            <a:extLst>
              <a:ext uri="{FF2B5EF4-FFF2-40B4-BE49-F238E27FC236}">
                <a16:creationId xmlns:a16="http://schemas.microsoft.com/office/drawing/2014/main" id="{4F9B6663-7A17-6A00-8FF4-2EA3380F4139}"/>
              </a:ext>
            </a:extLst>
          </p:cNvPr>
          <p:cNvSpPr txBox="1"/>
          <p:nvPr/>
        </p:nvSpPr>
        <p:spPr>
          <a:xfrm>
            <a:off x="4627418" y="1984006"/>
            <a:ext cx="7112606" cy="646331"/>
          </a:xfrm>
          <a:prstGeom prst="rect">
            <a:avLst/>
          </a:prstGeom>
          <a:noFill/>
        </p:spPr>
        <p:txBody>
          <a:bodyPr wrap="square" rtlCol="0">
            <a:spAutoFit/>
          </a:bodyPr>
          <a:lstStyle/>
          <a:p>
            <a:r>
              <a:rPr lang="en-US" dirty="0"/>
              <a:t>We’re going to imagine a soundscape to accompany this picture and record this soundscape using the line technique we just practiced.</a:t>
            </a:r>
          </a:p>
        </p:txBody>
      </p:sp>
    </p:spTree>
    <p:extLst>
      <p:ext uri="{BB962C8B-B14F-4D97-AF65-F5344CB8AC3E}">
        <p14:creationId xmlns:p14="http://schemas.microsoft.com/office/powerpoint/2010/main" val="421261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710CEFD7-9AFB-B2F6-1920-D5D0F6CFDFA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9854" y="110273"/>
            <a:ext cx="4945340" cy="6637454"/>
          </a:xfrm>
          <a:prstGeom prst="rect">
            <a:avLst/>
          </a:prstGeom>
          <a:ln>
            <a:noFill/>
          </a:ln>
          <a:effectLst>
            <a:outerShdw blurRad="292100" dist="139700" dir="2700000" algn="tl" rotWithShape="0">
              <a:srgbClr val="333333">
                <a:alpha val="65000"/>
              </a:srgbClr>
            </a:outerShdw>
          </a:effectLst>
        </p:spPr>
      </p:pic>
      <p:pic>
        <p:nvPicPr>
          <p:cNvPr id="5" name="bbc_wind-atmos_nhu0501215">
            <a:hlinkClick r:id="" action="ppaction://media"/>
            <a:extLst>
              <a:ext uri="{FF2B5EF4-FFF2-40B4-BE49-F238E27FC236}">
                <a16:creationId xmlns:a16="http://schemas.microsoft.com/office/drawing/2014/main" id="{4F562E22-D462-D5C3-CBF7-A49431B6A0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226484" y="5999356"/>
            <a:ext cx="592254" cy="592254"/>
          </a:xfrm>
          <a:prstGeom prst="rect">
            <a:avLst/>
          </a:prstGeom>
        </p:spPr>
      </p:pic>
      <p:sp>
        <p:nvSpPr>
          <p:cNvPr id="6" name="Freeform 5">
            <a:extLst>
              <a:ext uri="{FF2B5EF4-FFF2-40B4-BE49-F238E27FC236}">
                <a16:creationId xmlns:a16="http://schemas.microsoft.com/office/drawing/2014/main" id="{38D89E0B-8354-0804-E7CE-10E33EB5655C}"/>
              </a:ext>
            </a:extLst>
          </p:cNvPr>
          <p:cNvSpPr/>
          <p:nvPr/>
        </p:nvSpPr>
        <p:spPr>
          <a:xfrm>
            <a:off x="323385" y="6478859"/>
            <a:ext cx="3958683" cy="168529"/>
          </a:xfrm>
          <a:custGeom>
            <a:avLst/>
            <a:gdLst>
              <a:gd name="connsiteX0" fmla="*/ 0 w 2653991"/>
              <a:gd name="connsiteY0" fmla="*/ 78058 h 157378"/>
              <a:gd name="connsiteX1" fmla="*/ 122664 w 2653991"/>
              <a:gd name="connsiteY1" fmla="*/ 133814 h 157378"/>
              <a:gd name="connsiteX2" fmla="*/ 256478 w 2653991"/>
              <a:gd name="connsiteY2" fmla="*/ 100361 h 157378"/>
              <a:gd name="connsiteX3" fmla="*/ 323386 w 2653991"/>
              <a:gd name="connsiteY3" fmla="*/ 78058 h 157378"/>
              <a:gd name="connsiteX4" fmla="*/ 356839 w 2653991"/>
              <a:gd name="connsiteY4" fmla="*/ 55756 h 157378"/>
              <a:gd name="connsiteX5" fmla="*/ 379142 w 2653991"/>
              <a:gd name="connsiteY5" fmla="*/ 33453 h 157378"/>
              <a:gd name="connsiteX6" fmla="*/ 512956 w 2653991"/>
              <a:gd name="connsiteY6" fmla="*/ 0 h 157378"/>
              <a:gd name="connsiteX7" fmla="*/ 579864 w 2653991"/>
              <a:gd name="connsiteY7" fmla="*/ 11151 h 157378"/>
              <a:gd name="connsiteX8" fmla="*/ 691376 w 2653991"/>
              <a:gd name="connsiteY8" fmla="*/ 44605 h 157378"/>
              <a:gd name="connsiteX9" fmla="*/ 758283 w 2653991"/>
              <a:gd name="connsiteY9" fmla="*/ 66907 h 157378"/>
              <a:gd name="connsiteX10" fmla="*/ 791737 w 2653991"/>
              <a:gd name="connsiteY10" fmla="*/ 78058 h 157378"/>
              <a:gd name="connsiteX11" fmla="*/ 814039 w 2653991"/>
              <a:gd name="connsiteY11" fmla="*/ 100361 h 157378"/>
              <a:gd name="connsiteX12" fmla="*/ 947854 w 2653991"/>
              <a:gd name="connsiteY12" fmla="*/ 133814 h 157378"/>
              <a:gd name="connsiteX13" fmla="*/ 970156 w 2653991"/>
              <a:gd name="connsiteY13" fmla="*/ 156117 h 157378"/>
              <a:gd name="connsiteX14" fmla="*/ 1115122 w 2653991"/>
              <a:gd name="connsiteY14" fmla="*/ 122663 h 157378"/>
              <a:gd name="connsiteX15" fmla="*/ 1226635 w 2653991"/>
              <a:gd name="connsiteY15" fmla="*/ 100361 h 157378"/>
              <a:gd name="connsiteX16" fmla="*/ 1293542 w 2653991"/>
              <a:gd name="connsiteY16" fmla="*/ 78058 h 157378"/>
              <a:gd name="connsiteX17" fmla="*/ 1326995 w 2653991"/>
              <a:gd name="connsiteY17" fmla="*/ 66907 h 157378"/>
              <a:gd name="connsiteX18" fmla="*/ 1360449 w 2653991"/>
              <a:gd name="connsiteY18" fmla="*/ 55756 h 157378"/>
              <a:gd name="connsiteX19" fmla="*/ 1427356 w 2653991"/>
              <a:gd name="connsiteY19" fmla="*/ 78058 h 157378"/>
              <a:gd name="connsiteX20" fmla="*/ 1460810 w 2653991"/>
              <a:gd name="connsiteY20" fmla="*/ 89210 h 157378"/>
              <a:gd name="connsiteX21" fmla="*/ 1516566 w 2653991"/>
              <a:gd name="connsiteY21" fmla="*/ 100361 h 157378"/>
              <a:gd name="connsiteX22" fmla="*/ 1672683 w 2653991"/>
              <a:gd name="connsiteY22" fmla="*/ 89210 h 157378"/>
              <a:gd name="connsiteX23" fmla="*/ 1739591 w 2653991"/>
              <a:gd name="connsiteY23" fmla="*/ 44605 h 157378"/>
              <a:gd name="connsiteX24" fmla="*/ 1806498 w 2653991"/>
              <a:gd name="connsiteY24" fmla="*/ 22302 h 157378"/>
              <a:gd name="connsiteX25" fmla="*/ 1839952 w 2653991"/>
              <a:gd name="connsiteY25" fmla="*/ 11151 h 157378"/>
              <a:gd name="connsiteX26" fmla="*/ 1929161 w 2653991"/>
              <a:gd name="connsiteY26" fmla="*/ 22302 h 157378"/>
              <a:gd name="connsiteX27" fmla="*/ 1984917 w 2653991"/>
              <a:gd name="connsiteY27" fmla="*/ 78058 h 157378"/>
              <a:gd name="connsiteX28" fmla="*/ 2007220 w 2653991"/>
              <a:gd name="connsiteY28" fmla="*/ 100361 h 157378"/>
              <a:gd name="connsiteX29" fmla="*/ 2185639 w 2653991"/>
              <a:gd name="connsiteY29" fmla="*/ 89210 h 157378"/>
              <a:gd name="connsiteX30" fmla="*/ 2297152 w 2653991"/>
              <a:gd name="connsiteY30" fmla="*/ 66907 h 157378"/>
              <a:gd name="connsiteX31" fmla="*/ 2364059 w 2653991"/>
              <a:gd name="connsiteY31" fmla="*/ 33453 h 157378"/>
              <a:gd name="connsiteX32" fmla="*/ 2430966 w 2653991"/>
              <a:gd name="connsiteY32" fmla="*/ 0 h 157378"/>
              <a:gd name="connsiteX33" fmla="*/ 2553630 w 2653991"/>
              <a:gd name="connsiteY33" fmla="*/ 11151 h 157378"/>
              <a:gd name="connsiteX34" fmla="*/ 2620537 w 2653991"/>
              <a:gd name="connsiteY34" fmla="*/ 33453 h 157378"/>
              <a:gd name="connsiteX35" fmla="*/ 2653991 w 2653991"/>
              <a:gd name="connsiteY35" fmla="*/ 44605 h 157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53991" h="157378">
                <a:moveTo>
                  <a:pt x="0" y="78058"/>
                </a:moveTo>
                <a:cubicBezTo>
                  <a:pt x="28336" y="94250"/>
                  <a:pt x="81219" y="133814"/>
                  <a:pt x="122664" y="133814"/>
                </a:cubicBezTo>
                <a:cubicBezTo>
                  <a:pt x="167712" y="133814"/>
                  <a:pt x="214960" y="114200"/>
                  <a:pt x="256478" y="100361"/>
                </a:cubicBezTo>
                <a:cubicBezTo>
                  <a:pt x="256483" y="100359"/>
                  <a:pt x="323382" y="78061"/>
                  <a:pt x="323386" y="78058"/>
                </a:cubicBezTo>
                <a:cubicBezTo>
                  <a:pt x="334537" y="70624"/>
                  <a:pt x="346374" y="64128"/>
                  <a:pt x="356839" y="55756"/>
                </a:cubicBezTo>
                <a:cubicBezTo>
                  <a:pt x="365049" y="49188"/>
                  <a:pt x="369738" y="38155"/>
                  <a:pt x="379142" y="33453"/>
                </a:cubicBezTo>
                <a:cubicBezTo>
                  <a:pt x="423319" y="11364"/>
                  <a:pt x="465351" y="7934"/>
                  <a:pt x="512956" y="0"/>
                </a:cubicBezTo>
                <a:cubicBezTo>
                  <a:pt x="535259" y="3717"/>
                  <a:pt x="557693" y="6717"/>
                  <a:pt x="579864" y="11151"/>
                </a:cubicBezTo>
                <a:cubicBezTo>
                  <a:pt x="622001" y="19578"/>
                  <a:pt x="648700" y="30379"/>
                  <a:pt x="691376" y="44605"/>
                </a:cubicBezTo>
                <a:lnTo>
                  <a:pt x="758283" y="66907"/>
                </a:lnTo>
                <a:lnTo>
                  <a:pt x="791737" y="78058"/>
                </a:lnTo>
                <a:cubicBezTo>
                  <a:pt x="799171" y="85492"/>
                  <a:pt x="804635" y="95659"/>
                  <a:pt x="814039" y="100361"/>
                </a:cubicBezTo>
                <a:cubicBezTo>
                  <a:pt x="858216" y="122449"/>
                  <a:pt x="900249" y="125880"/>
                  <a:pt x="947854" y="133814"/>
                </a:cubicBezTo>
                <a:cubicBezTo>
                  <a:pt x="955288" y="141248"/>
                  <a:pt x="959707" y="154956"/>
                  <a:pt x="970156" y="156117"/>
                </a:cubicBezTo>
                <a:cubicBezTo>
                  <a:pt x="1040456" y="163929"/>
                  <a:pt x="1051035" y="133344"/>
                  <a:pt x="1115122" y="122663"/>
                </a:cubicBezTo>
                <a:cubicBezTo>
                  <a:pt x="1160330" y="115128"/>
                  <a:pt x="1185050" y="112837"/>
                  <a:pt x="1226635" y="100361"/>
                </a:cubicBezTo>
                <a:cubicBezTo>
                  <a:pt x="1249152" y="93606"/>
                  <a:pt x="1271240" y="85492"/>
                  <a:pt x="1293542" y="78058"/>
                </a:cubicBezTo>
                <a:lnTo>
                  <a:pt x="1326995" y="66907"/>
                </a:lnTo>
                <a:lnTo>
                  <a:pt x="1360449" y="55756"/>
                </a:lnTo>
                <a:lnTo>
                  <a:pt x="1427356" y="78058"/>
                </a:lnTo>
                <a:cubicBezTo>
                  <a:pt x="1438507" y="81775"/>
                  <a:pt x="1449284" y="86905"/>
                  <a:pt x="1460810" y="89210"/>
                </a:cubicBezTo>
                <a:lnTo>
                  <a:pt x="1516566" y="100361"/>
                </a:lnTo>
                <a:cubicBezTo>
                  <a:pt x="1568605" y="96644"/>
                  <a:pt x="1622069" y="101863"/>
                  <a:pt x="1672683" y="89210"/>
                </a:cubicBezTo>
                <a:cubicBezTo>
                  <a:pt x="1698687" y="82709"/>
                  <a:pt x="1714162" y="53082"/>
                  <a:pt x="1739591" y="44605"/>
                </a:cubicBezTo>
                <a:lnTo>
                  <a:pt x="1806498" y="22302"/>
                </a:lnTo>
                <a:lnTo>
                  <a:pt x="1839952" y="11151"/>
                </a:lnTo>
                <a:cubicBezTo>
                  <a:pt x="1869688" y="14868"/>
                  <a:pt x="1900249" y="14417"/>
                  <a:pt x="1929161" y="22302"/>
                </a:cubicBezTo>
                <a:cubicBezTo>
                  <a:pt x="1963393" y="31638"/>
                  <a:pt x="1965554" y="53854"/>
                  <a:pt x="1984917" y="78058"/>
                </a:cubicBezTo>
                <a:cubicBezTo>
                  <a:pt x="1991485" y="86268"/>
                  <a:pt x="1999786" y="92927"/>
                  <a:pt x="2007220" y="100361"/>
                </a:cubicBezTo>
                <a:cubicBezTo>
                  <a:pt x="2066693" y="96644"/>
                  <a:pt x="2126443" y="96040"/>
                  <a:pt x="2185639" y="89210"/>
                </a:cubicBezTo>
                <a:cubicBezTo>
                  <a:pt x="2223296" y="84865"/>
                  <a:pt x="2297152" y="66907"/>
                  <a:pt x="2297152" y="66907"/>
                </a:cubicBezTo>
                <a:cubicBezTo>
                  <a:pt x="2393017" y="2997"/>
                  <a:pt x="2271728" y="79618"/>
                  <a:pt x="2364059" y="33453"/>
                </a:cubicBezTo>
                <a:cubicBezTo>
                  <a:pt x="2450522" y="-9779"/>
                  <a:pt x="2346885" y="28027"/>
                  <a:pt x="2430966" y="0"/>
                </a:cubicBezTo>
                <a:cubicBezTo>
                  <a:pt x="2471854" y="3717"/>
                  <a:pt x="2513198" y="4016"/>
                  <a:pt x="2553630" y="11151"/>
                </a:cubicBezTo>
                <a:cubicBezTo>
                  <a:pt x="2576781" y="15236"/>
                  <a:pt x="2598235" y="26019"/>
                  <a:pt x="2620537" y="33453"/>
                </a:cubicBezTo>
                <a:lnTo>
                  <a:pt x="2653991" y="44605"/>
                </a:lnTo>
              </a:path>
            </a:pathLst>
          </a:custGeom>
          <a:noFill/>
          <a:ln w="34925" cap="rn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ree draw hand pencil vector">
            <a:extLst>
              <a:ext uri="{FF2B5EF4-FFF2-40B4-BE49-F238E27FC236}">
                <a16:creationId xmlns:a16="http://schemas.microsoft.com/office/drawing/2014/main" id="{40225C49-5271-D37C-519E-E4958EB7B49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1973" y="5663038"/>
            <a:ext cx="1674045" cy="92857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B8C7EBB-608F-CF5F-8CE5-0C06F47564A2}"/>
              </a:ext>
            </a:extLst>
          </p:cNvPr>
          <p:cNvSpPr txBox="1"/>
          <p:nvPr/>
        </p:nvSpPr>
        <p:spPr>
          <a:xfrm>
            <a:off x="6096000" y="6127324"/>
            <a:ext cx="4151265" cy="369332"/>
          </a:xfrm>
          <a:prstGeom prst="rect">
            <a:avLst/>
          </a:prstGeom>
          <a:noFill/>
        </p:spPr>
        <p:txBody>
          <a:bodyPr wrap="none" rtlCol="0">
            <a:spAutoFit/>
          </a:bodyPr>
          <a:lstStyle/>
          <a:p>
            <a:r>
              <a:rPr lang="en-US" dirty="0"/>
              <a:t>What background noise can you imagine? </a:t>
            </a:r>
          </a:p>
        </p:txBody>
      </p:sp>
      <p:sp>
        <p:nvSpPr>
          <p:cNvPr id="8" name="TextBox 7">
            <a:extLst>
              <a:ext uri="{FF2B5EF4-FFF2-40B4-BE49-F238E27FC236}">
                <a16:creationId xmlns:a16="http://schemas.microsoft.com/office/drawing/2014/main" id="{4BE98E8F-1E6E-8C97-B84A-DC6672DF38C7}"/>
              </a:ext>
            </a:extLst>
          </p:cNvPr>
          <p:cNvSpPr txBox="1"/>
          <p:nvPr/>
        </p:nvSpPr>
        <p:spPr>
          <a:xfrm>
            <a:off x="6096000" y="5016707"/>
            <a:ext cx="5644027" cy="646331"/>
          </a:xfrm>
          <a:prstGeom prst="rect">
            <a:avLst/>
          </a:prstGeom>
          <a:noFill/>
        </p:spPr>
        <p:txBody>
          <a:bodyPr wrap="square" rtlCol="0">
            <a:spAutoFit/>
          </a:bodyPr>
          <a:lstStyle/>
          <a:p>
            <a:r>
              <a:rPr lang="en-US" dirty="0"/>
              <a:t>There are three birds in the picture. Are they all singing? What do their calls sound like?</a:t>
            </a:r>
          </a:p>
        </p:txBody>
      </p:sp>
      <p:sp>
        <p:nvSpPr>
          <p:cNvPr id="9" name="TextBox 8">
            <a:extLst>
              <a:ext uri="{FF2B5EF4-FFF2-40B4-BE49-F238E27FC236}">
                <a16:creationId xmlns:a16="http://schemas.microsoft.com/office/drawing/2014/main" id="{9D5A222C-2B21-E676-EE27-C0B0FF841B0E}"/>
              </a:ext>
            </a:extLst>
          </p:cNvPr>
          <p:cNvSpPr txBox="1"/>
          <p:nvPr/>
        </p:nvSpPr>
        <p:spPr>
          <a:xfrm>
            <a:off x="6095999" y="3906090"/>
            <a:ext cx="5644027" cy="646331"/>
          </a:xfrm>
          <a:prstGeom prst="rect">
            <a:avLst/>
          </a:prstGeom>
          <a:noFill/>
        </p:spPr>
        <p:txBody>
          <a:bodyPr wrap="square" rtlCol="0">
            <a:spAutoFit/>
          </a:bodyPr>
          <a:lstStyle/>
          <a:p>
            <a:r>
              <a:rPr lang="en-US" dirty="0"/>
              <a:t>How is the tambourine being played? Shaken or beaten or both? Is the rhythm slow or fast? </a:t>
            </a:r>
          </a:p>
        </p:txBody>
      </p:sp>
      <p:sp>
        <p:nvSpPr>
          <p:cNvPr id="10" name="TextBox 9">
            <a:extLst>
              <a:ext uri="{FF2B5EF4-FFF2-40B4-BE49-F238E27FC236}">
                <a16:creationId xmlns:a16="http://schemas.microsoft.com/office/drawing/2014/main" id="{F171C4B2-C929-7798-F8F8-23D25E74E360}"/>
              </a:ext>
            </a:extLst>
          </p:cNvPr>
          <p:cNvSpPr txBox="1"/>
          <p:nvPr/>
        </p:nvSpPr>
        <p:spPr>
          <a:xfrm>
            <a:off x="6095998" y="2203764"/>
            <a:ext cx="5644027" cy="646331"/>
          </a:xfrm>
          <a:prstGeom prst="rect">
            <a:avLst/>
          </a:prstGeom>
          <a:noFill/>
        </p:spPr>
        <p:txBody>
          <a:bodyPr wrap="square" rtlCol="0">
            <a:spAutoFit/>
          </a:bodyPr>
          <a:lstStyle/>
          <a:p>
            <a:r>
              <a:rPr lang="en-US" dirty="0"/>
              <a:t>Three women: Are they singing along or just listening? Are they paying attention or chatting?</a:t>
            </a:r>
          </a:p>
        </p:txBody>
      </p:sp>
      <p:sp>
        <p:nvSpPr>
          <p:cNvPr id="11" name="TextBox 10">
            <a:extLst>
              <a:ext uri="{FF2B5EF4-FFF2-40B4-BE49-F238E27FC236}">
                <a16:creationId xmlns:a16="http://schemas.microsoft.com/office/drawing/2014/main" id="{622D1C12-C85D-6C85-C5C6-9C9E4C4C2C3F}"/>
              </a:ext>
            </a:extLst>
          </p:cNvPr>
          <p:cNvSpPr txBox="1"/>
          <p:nvPr/>
        </p:nvSpPr>
        <p:spPr>
          <a:xfrm>
            <a:off x="6095997" y="2941679"/>
            <a:ext cx="5644027" cy="646331"/>
          </a:xfrm>
          <a:prstGeom prst="rect">
            <a:avLst/>
          </a:prstGeom>
          <a:noFill/>
        </p:spPr>
        <p:txBody>
          <a:bodyPr wrap="square" rtlCol="0">
            <a:spAutoFit/>
          </a:bodyPr>
          <a:lstStyle/>
          <a:p>
            <a:r>
              <a:rPr lang="en-US" dirty="0"/>
              <a:t>Tanbur player: Is the instrument making a single note or lots? Is it a continuous sound or are there breaks?</a:t>
            </a:r>
          </a:p>
        </p:txBody>
      </p:sp>
      <p:sp>
        <p:nvSpPr>
          <p:cNvPr id="2" name="Title 1">
            <a:extLst>
              <a:ext uri="{FF2B5EF4-FFF2-40B4-BE49-F238E27FC236}">
                <a16:creationId xmlns:a16="http://schemas.microsoft.com/office/drawing/2014/main" id="{3BC15C38-9D33-56B2-B826-DC9880258746}"/>
              </a:ext>
            </a:extLst>
          </p:cNvPr>
          <p:cNvSpPr txBox="1">
            <a:spLocks/>
          </p:cNvSpPr>
          <p:nvPr/>
        </p:nvSpPr>
        <p:spPr>
          <a:xfrm>
            <a:off x="5558117" y="232897"/>
            <a:ext cx="6639335" cy="1506581"/>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latin typeface="Garamond" panose="02020404030301010803" pitchFamily="18" charset="0"/>
              </a:rPr>
              <a:t>Transcribe an imaginary soundscape</a:t>
            </a:r>
          </a:p>
        </p:txBody>
      </p:sp>
    </p:spTree>
    <p:extLst>
      <p:ext uri="{BB962C8B-B14F-4D97-AF65-F5344CB8AC3E}">
        <p14:creationId xmlns:p14="http://schemas.microsoft.com/office/powerpoint/2010/main" val="1711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475"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8.33333E-7 2.96296E-6 L 8.33333E-7 0.00023 C 0.0026 0.00416 0.00508 0.00926 0.00807 0.0125 C 0.01029 0.01481 0.0151 0.01666 0.0151 0.0169 C 0.01615 0.01666 0.02851 0.0169 0.03281 0.0125 C 0.03516 0.01018 0.0375 0.00694 0.03984 0.00416 L 0.04687 -0.00417 C 0.04792 -0.00556 0.04896 -0.00741 0.05026 -0.00834 L 0.05391 -0.01019 C 0.06172 -0.00949 0.07148 -0.01019 0.07969 -0.00602 C 0.08203 -0.0051 0.08424 -0.00324 0.08672 -0.00185 L 0.0901 2.96296E-6 L 0.09375 0.00231 L 0.09713 0.00416 C 0.09948 0.00694 0.10156 0.01111 0.10417 0.0125 C 0.11315 0.01782 0.10885 0.01597 0.11719 0.01898 C 0.12213 0.01805 0.12734 0.01782 0.13229 0.01666 C 0.13398 0.01643 0.13555 0.01551 0.13698 0.01481 C 0.13945 0.01342 0.14167 0.01203 0.14401 0.01065 C 0.14531 0.00972 0.14635 0.00902 0.14766 0.00833 C 0.15078 0.00694 0.15391 0.00602 0.15703 0.00416 L 0.16406 2.96296E-6 C 0.16862 0.00092 0.17344 0.00115 0.17812 0.00231 C 0.17969 0.00254 0.18112 0.0044 0.18281 0.00416 C 0.1875 0.0037 0.19219 0.00139 0.19687 2.96296E-6 C 0.20365 -0.00787 0.197 -0.00139 0.20859 -0.00602 C 0.21094 -0.00718 0.21562 -0.01019 0.21562 -0.00996 C 0.21732 -0.0125 0.22018 -0.01644 0.22266 -0.01644 C 0.22526 -0.01644 0.2345 -0.01297 0.23659 -0.01019 L 0.24713 0.00231 C 0.24844 0.0037 0.24935 0.00555 0.25078 0.00648 L 0.25417 0.00833 C 0.26406 0.00694 0.26758 0.0074 0.27656 0.00231 L 0.28698 -0.00417 L 0.29062 -0.00602 C 0.29857 -0.01574 0.29492 -0.01297 0.30104 -0.01644 C 0.30508 -0.01574 0.31367 -0.01482 0.31745 -0.01019 C 0.31966 -0.00764 0.32174 -0.0044 0.32448 -0.00417 C 0.32799 -0.00348 0.33151 -0.00417 0.33516 -0.00417 L 0.33516 -0.00394 " pathEditMode="relative" rAng="0" ptsTypes="AAAAAAAAAAAAAAAAAAAAAAAAAAAAAAAAAAAAAAAA">
                                      <p:cBhvr>
                                        <p:cTn id="10" dur="2000" fill="hold"/>
                                        <p:tgtEl>
                                          <p:spTgt spid="1026"/>
                                        </p:tgtEl>
                                        <p:attrNameLst>
                                          <p:attrName>ppt_x</p:attrName>
                                          <p:attrName>ppt_y</p:attrName>
                                        </p:attrNameLst>
                                      </p:cBhvr>
                                      <p:rCtr x="16758" y="116"/>
                                    </p:animMotion>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5"/>
                </p:tgtEl>
              </p:cMediaNode>
            </p:audio>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FDEBCC-86C7-FDD0-69AF-094B71E52D02}"/>
              </a:ext>
            </a:extLst>
          </p:cNvPr>
          <p:cNvSpPr txBox="1"/>
          <p:nvPr/>
        </p:nvSpPr>
        <p:spPr>
          <a:xfrm>
            <a:off x="2078181" y="1997839"/>
            <a:ext cx="8035637" cy="2862322"/>
          </a:xfrm>
          <a:prstGeom prst="rect">
            <a:avLst/>
          </a:prstGeom>
          <a:noFill/>
        </p:spPr>
        <p:txBody>
          <a:bodyPr wrap="square" rtlCol="0">
            <a:spAutoFit/>
          </a:bodyPr>
          <a:lstStyle/>
          <a:p>
            <a:pPr algn="ctr"/>
            <a:r>
              <a:rPr lang="en-US" sz="3600" dirty="0"/>
              <a:t>Now that you’ve drawn your lines to record what the soundscape of this picture looks like, our musician can use these lines as inspiration to play back the sounds you’ve imagined.</a:t>
            </a:r>
          </a:p>
        </p:txBody>
      </p:sp>
      <p:sp>
        <p:nvSpPr>
          <p:cNvPr id="5" name="TextBox 4">
            <a:extLst>
              <a:ext uri="{FF2B5EF4-FFF2-40B4-BE49-F238E27FC236}">
                <a16:creationId xmlns:a16="http://schemas.microsoft.com/office/drawing/2014/main" id="{FB057D4D-6633-1B98-B37F-E90FAD954721}"/>
              </a:ext>
            </a:extLst>
          </p:cNvPr>
          <p:cNvSpPr txBox="1"/>
          <p:nvPr/>
        </p:nvSpPr>
        <p:spPr>
          <a:xfrm>
            <a:off x="2942539" y="5328303"/>
            <a:ext cx="6306919" cy="369332"/>
          </a:xfrm>
          <a:prstGeom prst="rect">
            <a:avLst/>
          </a:prstGeom>
          <a:noFill/>
        </p:spPr>
        <p:txBody>
          <a:bodyPr wrap="none" rtlCol="0">
            <a:spAutoFit/>
          </a:bodyPr>
          <a:lstStyle/>
          <a:p>
            <a:r>
              <a:rPr lang="en-US" dirty="0"/>
              <a:t>[music specialist takes a selection of student work and interprets]</a:t>
            </a:r>
          </a:p>
        </p:txBody>
      </p:sp>
      <p:sp>
        <p:nvSpPr>
          <p:cNvPr id="6" name="Title 1">
            <a:extLst>
              <a:ext uri="{FF2B5EF4-FFF2-40B4-BE49-F238E27FC236}">
                <a16:creationId xmlns:a16="http://schemas.microsoft.com/office/drawing/2014/main" id="{2F636D26-A409-1E99-8182-8A9E3FAAD326}"/>
              </a:ext>
            </a:extLst>
          </p:cNvPr>
          <p:cNvSpPr txBox="1">
            <a:spLocks/>
          </p:cNvSpPr>
          <p:nvPr/>
        </p:nvSpPr>
        <p:spPr>
          <a:xfrm>
            <a:off x="179295" y="0"/>
            <a:ext cx="11229264" cy="11603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latin typeface="Garamond" panose="02020404030301010803" pitchFamily="18" charset="0"/>
              </a:rPr>
              <a:t>Playing back your transcriptions</a:t>
            </a:r>
          </a:p>
        </p:txBody>
      </p:sp>
    </p:spTree>
    <p:extLst>
      <p:ext uri="{BB962C8B-B14F-4D97-AF65-F5344CB8AC3E}">
        <p14:creationId xmlns:p14="http://schemas.microsoft.com/office/powerpoint/2010/main" val="2176709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BF1388-5697-1F5C-724C-C88715169E49}"/>
              </a:ext>
            </a:extLst>
          </p:cNvPr>
          <p:cNvSpPr>
            <a:spLocks noGrp="1"/>
          </p:cNvSpPr>
          <p:nvPr>
            <p:ph type="title"/>
          </p:nvPr>
        </p:nvSpPr>
        <p:spPr>
          <a:xfrm>
            <a:off x="640080" y="325369"/>
            <a:ext cx="4368602" cy="1956841"/>
          </a:xfrm>
        </p:spPr>
        <p:txBody>
          <a:bodyPr anchor="b">
            <a:normAutofit/>
          </a:bodyPr>
          <a:lstStyle/>
          <a:p>
            <a:r>
              <a:rPr lang="en-US" sz="5400">
                <a:latin typeface="Garamond" panose="02020404030301010803" pitchFamily="18" charset="0"/>
              </a:rPr>
              <a:t>Plenary</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49E03DA-9A8D-6703-906B-63DCE84B7FC4}"/>
              </a:ext>
            </a:extLst>
          </p:cNvPr>
          <p:cNvSpPr>
            <a:spLocks noGrp="1"/>
          </p:cNvSpPr>
          <p:nvPr>
            <p:ph idx="1"/>
          </p:nvPr>
        </p:nvSpPr>
        <p:spPr>
          <a:xfrm>
            <a:off x="640080" y="2872899"/>
            <a:ext cx="4243589" cy="3320668"/>
          </a:xfrm>
        </p:spPr>
        <p:txBody>
          <a:bodyPr>
            <a:normAutofit/>
          </a:bodyPr>
          <a:lstStyle/>
          <a:p>
            <a:r>
              <a:rPr lang="en-US" sz="2200" dirty="0"/>
              <a:t>What is ‘pitch’?</a:t>
            </a:r>
          </a:p>
          <a:p>
            <a:r>
              <a:rPr lang="en-US" sz="2200" dirty="0"/>
              <a:t>What does the word ‘transcribe’ mean?</a:t>
            </a:r>
          </a:p>
          <a:p>
            <a:r>
              <a:rPr lang="en-US" sz="2200" dirty="0"/>
              <a:t>What two main sounds can a tambourine make?</a:t>
            </a:r>
          </a:p>
          <a:p>
            <a:endParaRPr lang="en-US" sz="2200" dirty="0"/>
          </a:p>
          <a:p>
            <a:endParaRPr lang="en-US" sz="2200" dirty="0"/>
          </a:p>
        </p:txBody>
      </p:sp>
      <p:pic>
        <p:nvPicPr>
          <p:cNvPr id="4" name="Picture 3" descr="A group of women in traditional clothing&#10;&#10;Description automatically generated">
            <a:extLst>
              <a:ext uri="{FF2B5EF4-FFF2-40B4-BE49-F238E27FC236}">
                <a16:creationId xmlns:a16="http://schemas.microsoft.com/office/drawing/2014/main" id="{4B4FDB31-70D7-F8C6-134F-F9DCAE950DB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134599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1393</TotalTime>
  <Words>571</Words>
  <Application>Microsoft Macintosh PowerPoint</Application>
  <PresentationFormat>Widescreen</PresentationFormat>
  <Paragraphs>54</Paragraphs>
  <Slides>9</Slides>
  <Notes>0</Notes>
  <HiddenSlides>0</HiddenSlides>
  <MMClips>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Garamond</vt:lpstr>
      <vt:lpstr>Office Theme</vt:lpstr>
      <vt:lpstr>PowerPoint Presentation</vt:lpstr>
      <vt:lpstr>Key terms warm-up</vt:lpstr>
      <vt:lpstr>Transcribing sounds by drawing</vt:lpstr>
      <vt:lpstr>Transcribing sounds by drawing</vt:lpstr>
      <vt:lpstr>Now it’s your turn to transcribe a sound</vt:lpstr>
      <vt:lpstr>PowerPoint Presentation</vt:lpstr>
      <vt:lpstr>PowerPoint Presentation</vt:lpstr>
      <vt:lpstr>PowerPoint Presentation</vt:lpstr>
      <vt:lpstr>Plenary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Charlie Andrew</dc:creator>
  <cp:lastModifiedBy>Charlie Andrew</cp:lastModifiedBy>
  <cp:revision>49</cp:revision>
  <dcterms:created xsi:type="dcterms:W3CDTF">2023-10-31T15:57:37Z</dcterms:created>
  <dcterms:modified xsi:type="dcterms:W3CDTF">2023-11-01T15:11:34Z</dcterms:modified>
</cp:coreProperties>
</file>