
<file path=[Content_Types].xml><?xml version="1.0" encoding="utf-8"?>
<Types xmlns="http://schemas.openxmlformats.org/package/2006/content-types">
  <Default Extension="jpeg" ContentType="image/jpeg"/>
  <Default Extension="mov" ContentType="video/quicktime"/>
  <Default Extension="mp3" ContentType="audio/mpeg"/>
  <Default Extension="png" ContentType="image/png"/>
  <Default Extension="rels" ContentType="application/vnd.openxmlformats-package.relationships+xml"/>
  <Default Extension="svg" ContentType="image/svg+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0" r:id="rId3"/>
    <p:sldId id="258" r:id="rId4"/>
    <p:sldId id="259" r:id="rId5"/>
    <p:sldId id="257" r:id="rId6"/>
    <p:sldId id="261" r:id="rId7"/>
    <p:sldId id="262" r:id="rId8"/>
    <p:sldId id="263" r:id="rId9"/>
    <p:sldId id="264" r:id="rId10"/>
    <p:sldId id="266" r:id="rId11"/>
    <p:sldId id="267" r:id="rId12"/>
    <p:sldId id="269" r:id="rId13"/>
    <p:sldId id="270" r:id="rId14"/>
    <p:sldId id="271" r:id="rId15"/>
    <p:sldId id="274" r:id="rId16"/>
    <p:sldId id="275" r:id="rId17"/>
    <p:sldId id="278" r:id="rId18"/>
    <p:sldId id="276" r:id="rId19"/>
    <p:sldId id="279" r:id="rId20"/>
    <p:sldId id="272" r:id="rId21"/>
    <p:sldId id="273" r:id="rId22"/>
    <p:sldId id="289" r:id="rId23"/>
    <p:sldId id="280" r:id="rId24"/>
    <p:sldId id="281" r:id="rId25"/>
    <p:sldId id="282" r:id="rId26"/>
    <p:sldId id="283" r:id="rId27"/>
    <p:sldId id="284" r:id="rId28"/>
    <p:sldId id="285" r:id="rId29"/>
    <p:sldId id="286" r:id="rId30"/>
    <p:sldId id="287" r:id="rId31"/>
    <p:sldId id="288" r:id="rId32"/>
    <p:sldId id="268"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58" userDrawn="1">
          <p15:clr>
            <a:srgbClr val="A4A3A4"/>
          </p15:clr>
        </p15:guide>
        <p15:guide id="2" pos="497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28F"/>
    <a:srgbClr val="E1C05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51"/>
    <p:restoredTop sz="95909"/>
  </p:normalViewPr>
  <p:slideViewPr>
    <p:cSldViewPr snapToGrid="0" showGuides="1">
      <p:cViewPr>
        <p:scale>
          <a:sx n="86" d="100"/>
          <a:sy n="86" d="100"/>
        </p:scale>
        <p:origin x="456" y="216"/>
      </p:cViewPr>
      <p:guideLst>
        <p:guide orient="horz" pos="3158"/>
        <p:guide pos="497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C18AA-28E3-19FF-D5B8-2A4E233D6AA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563C6320-F54A-4917-8B75-C77AC9EDAD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29167646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1A919-9F84-3C8D-837C-A17D8ADA41C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14798E5-D6F3-C7C6-E3DE-F427D4D70AB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BD7BECD-5131-0282-7102-5450FBBAC116}"/>
              </a:ext>
            </a:extLst>
          </p:cNvPr>
          <p:cNvSpPr>
            <a:spLocks noGrp="1"/>
          </p:cNvSpPr>
          <p:nvPr>
            <p:ph type="dt" sz="half" idx="10"/>
          </p:nvPr>
        </p:nvSpPr>
        <p:spPr>
          <a:xfrm>
            <a:off x="838200" y="6356350"/>
            <a:ext cx="2743200" cy="365125"/>
          </a:xfrm>
          <a:prstGeom prst="rect">
            <a:avLst/>
          </a:prstGeom>
        </p:spPr>
        <p:txBody>
          <a:bodyPr/>
          <a:lstStyle/>
          <a:p>
            <a:fld id="{A88C884E-7E0D-1A40-9644-794D6443A16D}" type="datetimeFigureOut">
              <a:rPr lang="en-US" smtClean="0"/>
              <a:t>2/20/24</a:t>
            </a:fld>
            <a:endParaRPr lang="en-US"/>
          </a:p>
        </p:txBody>
      </p:sp>
      <p:sp>
        <p:nvSpPr>
          <p:cNvPr id="6" name="Slide Number Placeholder 5">
            <a:extLst>
              <a:ext uri="{FF2B5EF4-FFF2-40B4-BE49-F238E27FC236}">
                <a16:creationId xmlns:a16="http://schemas.microsoft.com/office/drawing/2014/main" id="{2AA0A27B-F8B7-185B-3C2E-8D651BA621DB}"/>
              </a:ext>
            </a:extLst>
          </p:cNvPr>
          <p:cNvSpPr>
            <a:spLocks noGrp="1"/>
          </p:cNvSpPr>
          <p:nvPr>
            <p:ph type="sldNum" sz="quarter" idx="12"/>
          </p:nvPr>
        </p:nvSpPr>
        <p:spPr>
          <a:xfrm>
            <a:off x="8610600" y="6356350"/>
            <a:ext cx="2743200" cy="365125"/>
          </a:xfrm>
          <a:prstGeom prst="rect">
            <a:avLst/>
          </a:prstGeom>
        </p:spPr>
        <p:txBody>
          <a:bodyPr/>
          <a:lstStyle/>
          <a:p>
            <a:fld id="{76368241-5916-9D45-B5C1-3580C21773B9}" type="slidenum">
              <a:rPr lang="en-US" smtClean="0"/>
              <a:t>‹#›</a:t>
            </a:fld>
            <a:endParaRPr lang="en-US"/>
          </a:p>
        </p:txBody>
      </p:sp>
    </p:spTree>
    <p:extLst>
      <p:ext uri="{BB962C8B-B14F-4D97-AF65-F5344CB8AC3E}">
        <p14:creationId xmlns:p14="http://schemas.microsoft.com/office/powerpoint/2010/main" val="12811105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7DCE7-ADC1-4C66-DDD0-37FFA37B232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6E42685-4571-5450-14E7-9CF6BB3801C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4A56920-2F06-6E69-2CFC-AFE8DB56B4C1}"/>
              </a:ext>
            </a:extLst>
          </p:cNvPr>
          <p:cNvSpPr>
            <a:spLocks noGrp="1"/>
          </p:cNvSpPr>
          <p:nvPr>
            <p:ph type="dt" sz="half" idx="10"/>
          </p:nvPr>
        </p:nvSpPr>
        <p:spPr>
          <a:xfrm>
            <a:off x="838200" y="6356350"/>
            <a:ext cx="2743200" cy="365125"/>
          </a:xfrm>
          <a:prstGeom prst="rect">
            <a:avLst/>
          </a:prstGeom>
        </p:spPr>
        <p:txBody>
          <a:bodyPr/>
          <a:lstStyle/>
          <a:p>
            <a:fld id="{A88C884E-7E0D-1A40-9644-794D6443A16D}" type="datetimeFigureOut">
              <a:rPr lang="en-US" smtClean="0"/>
              <a:t>2/20/24</a:t>
            </a:fld>
            <a:endParaRPr lang="en-US"/>
          </a:p>
        </p:txBody>
      </p:sp>
      <p:sp>
        <p:nvSpPr>
          <p:cNvPr id="5" name="Footer Placeholder 4">
            <a:extLst>
              <a:ext uri="{FF2B5EF4-FFF2-40B4-BE49-F238E27FC236}">
                <a16:creationId xmlns:a16="http://schemas.microsoft.com/office/drawing/2014/main" id="{9DE5D711-A968-ED7F-EC8D-8ABE2F9AA93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07F868D-BD84-1BD1-B1AA-EB304028D472}"/>
              </a:ext>
            </a:extLst>
          </p:cNvPr>
          <p:cNvSpPr>
            <a:spLocks noGrp="1"/>
          </p:cNvSpPr>
          <p:nvPr>
            <p:ph type="sldNum" sz="quarter" idx="12"/>
          </p:nvPr>
        </p:nvSpPr>
        <p:spPr>
          <a:xfrm>
            <a:off x="8610600" y="6356350"/>
            <a:ext cx="2743200" cy="365125"/>
          </a:xfrm>
          <a:prstGeom prst="rect">
            <a:avLst/>
          </a:prstGeom>
        </p:spPr>
        <p:txBody>
          <a:bodyPr/>
          <a:lstStyle/>
          <a:p>
            <a:fld id="{76368241-5916-9D45-B5C1-3580C21773B9}" type="slidenum">
              <a:rPr lang="en-US" smtClean="0"/>
              <a:t>‹#›</a:t>
            </a:fld>
            <a:endParaRPr lang="en-US"/>
          </a:p>
        </p:txBody>
      </p:sp>
    </p:spTree>
    <p:extLst>
      <p:ext uri="{BB962C8B-B14F-4D97-AF65-F5344CB8AC3E}">
        <p14:creationId xmlns:p14="http://schemas.microsoft.com/office/powerpoint/2010/main" val="1663590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52AC7-35DB-FD52-6659-0FBC30FBD59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63948CC-FF22-8B77-7AA6-DDB528E6946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99BAAF1-4D9A-297B-3714-8A5894C124E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981FCB50-8313-E6EB-583A-F05AFDC6B519}"/>
              </a:ext>
            </a:extLst>
          </p:cNvPr>
          <p:cNvSpPr>
            <a:spLocks noGrp="1"/>
          </p:cNvSpPr>
          <p:nvPr>
            <p:ph type="dt" sz="half" idx="10"/>
          </p:nvPr>
        </p:nvSpPr>
        <p:spPr>
          <a:xfrm>
            <a:off x="838200" y="6356350"/>
            <a:ext cx="2743200" cy="365125"/>
          </a:xfrm>
          <a:prstGeom prst="rect">
            <a:avLst/>
          </a:prstGeom>
        </p:spPr>
        <p:txBody>
          <a:bodyPr/>
          <a:lstStyle/>
          <a:p>
            <a:fld id="{A88C884E-7E0D-1A40-9644-794D6443A16D}" type="datetimeFigureOut">
              <a:rPr lang="en-US" smtClean="0"/>
              <a:t>2/20/24</a:t>
            </a:fld>
            <a:endParaRPr lang="en-US"/>
          </a:p>
        </p:txBody>
      </p:sp>
      <p:sp>
        <p:nvSpPr>
          <p:cNvPr id="6" name="Footer Placeholder 5">
            <a:extLst>
              <a:ext uri="{FF2B5EF4-FFF2-40B4-BE49-F238E27FC236}">
                <a16:creationId xmlns:a16="http://schemas.microsoft.com/office/drawing/2014/main" id="{4453E110-3661-DA02-61DE-DC12F876808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5886CFD-7196-8FDB-2AAD-B8159C1F4A29}"/>
              </a:ext>
            </a:extLst>
          </p:cNvPr>
          <p:cNvSpPr>
            <a:spLocks noGrp="1"/>
          </p:cNvSpPr>
          <p:nvPr>
            <p:ph type="sldNum" sz="quarter" idx="12"/>
          </p:nvPr>
        </p:nvSpPr>
        <p:spPr>
          <a:xfrm>
            <a:off x="8610600" y="6356350"/>
            <a:ext cx="2743200" cy="365125"/>
          </a:xfrm>
          <a:prstGeom prst="rect">
            <a:avLst/>
          </a:prstGeom>
        </p:spPr>
        <p:txBody>
          <a:bodyPr/>
          <a:lstStyle/>
          <a:p>
            <a:fld id="{76368241-5916-9D45-B5C1-3580C21773B9}" type="slidenum">
              <a:rPr lang="en-US" smtClean="0"/>
              <a:t>‹#›</a:t>
            </a:fld>
            <a:endParaRPr lang="en-US"/>
          </a:p>
        </p:txBody>
      </p:sp>
    </p:spTree>
    <p:extLst>
      <p:ext uri="{BB962C8B-B14F-4D97-AF65-F5344CB8AC3E}">
        <p14:creationId xmlns:p14="http://schemas.microsoft.com/office/powerpoint/2010/main" val="2724638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D11C1-7118-FC99-55C1-06656E96B912}"/>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02C785A-6BF3-1101-D5AC-DC49E33773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9C00DBA-00ED-1731-EF73-91F6C00DDF5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72F85FB4-B500-4325-C2BA-1EABC858FB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F61F276-7D51-1698-F564-7D9FC076D64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30C49467-2E21-A342-40DA-7B895304011B}"/>
              </a:ext>
            </a:extLst>
          </p:cNvPr>
          <p:cNvSpPr>
            <a:spLocks noGrp="1"/>
          </p:cNvSpPr>
          <p:nvPr>
            <p:ph type="dt" sz="half" idx="10"/>
          </p:nvPr>
        </p:nvSpPr>
        <p:spPr>
          <a:xfrm>
            <a:off x="838200" y="6356350"/>
            <a:ext cx="2743200" cy="365125"/>
          </a:xfrm>
          <a:prstGeom prst="rect">
            <a:avLst/>
          </a:prstGeom>
        </p:spPr>
        <p:txBody>
          <a:bodyPr/>
          <a:lstStyle/>
          <a:p>
            <a:fld id="{A88C884E-7E0D-1A40-9644-794D6443A16D}" type="datetimeFigureOut">
              <a:rPr lang="en-US" smtClean="0"/>
              <a:t>2/20/24</a:t>
            </a:fld>
            <a:endParaRPr lang="en-US"/>
          </a:p>
        </p:txBody>
      </p:sp>
      <p:sp>
        <p:nvSpPr>
          <p:cNvPr id="8" name="Footer Placeholder 7">
            <a:extLst>
              <a:ext uri="{FF2B5EF4-FFF2-40B4-BE49-F238E27FC236}">
                <a16:creationId xmlns:a16="http://schemas.microsoft.com/office/drawing/2014/main" id="{9219FE93-B24C-52B8-C9E8-67C501B9054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1D2E3B6F-B45C-63E9-E376-ADFA186BE802}"/>
              </a:ext>
            </a:extLst>
          </p:cNvPr>
          <p:cNvSpPr>
            <a:spLocks noGrp="1"/>
          </p:cNvSpPr>
          <p:nvPr>
            <p:ph type="sldNum" sz="quarter" idx="12"/>
          </p:nvPr>
        </p:nvSpPr>
        <p:spPr>
          <a:xfrm>
            <a:off x="8610600" y="6356350"/>
            <a:ext cx="2743200" cy="365125"/>
          </a:xfrm>
          <a:prstGeom prst="rect">
            <a:avLst/>
          </a:prstGeom>
        </p:spPr>
        <p:txBody>
          <a:bodyPr/>
          <a:lstStyle/>
          <a:p>
            <a:fld id="{76368241-5916-9D45-B5C1-3580C21773B9}" type="slidenum">
              <a:rPr lang="en-US" smtClean="0"/>
              <a:t>‹#›</a:t>
            </a:fld>
            <a:endParaRPr lang="en-US"/>
          </a:p>
        </p:txBody>
      </p:sp>
    </p:spTree>
    <p:extLst>
      <p:ext uri="{BB962C8B-B14F-4D97-AF65-F5344CB8AC3E}">
        <p14:creationId xmlns:p14="http://schemas.microsoft.com/office/powerpoint/2010/main" val="3634834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E36BA-C8B4-84B0-C124-9F0843C52CCE}"/>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11DAFC34-B1AC-E2E0-63E7-D8B23AB14589}"/>
              </a:ext>
            </a:extLst>
          </p:cNvPr>
          <p:cNvSpPr>
            <a:spLocks noGrp="1"/>
          </p:cNvSpPr>
          <p:nvPr>
            <p:ph type="dt" sz="half" idx="10"/>
          </p:nvPr>
        </p:nvSpPr>
        <p:spPr>
          <a:xfrm>
            <a:off x="838200" y="6356350"/>
            <a:ext cx="2743200" cy="365125"/>
          </a:xfrm>
          <a:prstGeom prst="rect">
            <a:avLst/>
          </a:prstGeom>
        </p:spPr>
        <p:txBody>
          <a:bodyPr/>
          <a:lstStyle/>
          <a:p>
            <a:fld id="{A88C884E-7E0D-1A40-9644-794D6443A16D}" type="datetimeFigureOut">
              <a:rPr lang="en-US" smtClean="0"/>
              <a:t>2/20/24</a:t>
            </a:fld>
            <a:endParaRPr lang="en-US"/>
          </a:p>
        </p:txBody>
      </p:sp>
      <p:sp>
        <p:nvSpPr>
          <p:cNvPr id="4" name="Footer Placeholder 3">
            <a:extLst>
              <a:ext uri="{FF2B5EF4-FFF2-40B4-BE49-F238E27FC236}">
                <a16:creationId xmlns:a16="http://schemas.microsoft.com/office/drawing/2014/main" id="{D8F22DBA-A7FB-F907-1BC4-D4B5CD53831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F2FBB1E3-5D44-D4EF-3842-33325CEADBEA}"/>
              </a:ext>
            </a:extLst>
          </p:cNvPr>
          <p:cNvSpPr>
            <a:spLocks noGrp="1"/>
          </p:cNvSpPr>
          <p:nvPr>
            <p:ph type="sldNum" sz="quarter" idx="12"/>
          </p:nvPr>
        </p:nvSpPr>
        <p:spPr>
          <a:xfrm>
            <a:off x="8610600" y="6356350"/>
            <a:ext cx="2743200" cy="365125"/>
          </a:xfrm>
          <a:prstGeom prst="rect">
            <a:avLst/>
          </a:prstGeom>
        </p:spPr>
        <p:txBody>
          <a:bodyPr/>
          <a:lstStyle/>
          <a:p>
            <a:fld id="{76368241-5916-9D45-B5C1-3580C21773B9}" type="slidenum">
              <a:rPr lang="en-US" smtClean="0"/>
              <a:t>‹#›</a:t>
            </a:fld>
            <a:endParaRPr lang="en-US"/>
          </a:p>
        </p:txBody>
      </p:sp>
    </p:spTree>
    <p:extLst>
      <p:ext uri="{BB962C8B-B14F-4D97-AF65-F5344CB8AC3E}">
        <p14:creationId xmlns:p14="http://schemas.microsoft.com/office/powerpoint/2010/main" val="464998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EA400E-0513-554E-1646-A00EF68A6F4F}"/>
              </a:ext>
            </a:extLst>
          </p:cNvPr>
          <p:cNvSpPr>
            <a:spLocks noGrp="1"/>
          </p:cNvSpPr>
          <p:nvPr>
            <p:ph type="dt" sz="half" idx="10"/>
          </p:nvPr>
        </p:nvSpPr>
        <p:spPr>
          <a:xfrm>
            <a:off x="838200" y="6356350"/>
            <a:ext cx="2743200" cy="365125"/>
          </a:xfrm>
          <a:prstGeom prst="rect">
            <a:avLst/>
          </a:prstGeom>
        </p:spPr>
        <p:txBody>
          <a:bodyPr/>
          <a:lstStyle/>
          <a:p>
            <a:fld id="{A88C884E-7E0D-1A40-9644-794D6443A16D}" type="datetimeFigureOut">
              <a:rPr lang="en-US" smtClean="0"/>
              <a:t>2/20/24</a:t>
            </a:fld>
            <a:endParaRPr lang="en-US"/>
          </a:p>
        </p:txBody>
      </p:sp>
      <p:sp>
        <p:nvSpPr>
          <p:cNvPr id="3" name="Footer Placeholder 2">
            <a:extLst>
              <a:ext uri="{FF2B5EF4-FFF2-40B4-BE49-F238E27FC236}">
                <a16:creationId xmlns:a16="http://schemas.microsoft.com/office/drawing/2014/main" id="{3CBB3D77-A9C1-51D6-4C9D-BD6BE461EC7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69C81A7A-47D2-8F72-F324-9F1CF0E44E7B}"/>
              </a:ext>
            </a:extLst>
          </p:cNvPr>
          <p:cNvSpPr>
            <a:spLocks noGrp="1"/>
          </p:cNvSpPr>
          <p:nvPr>
            <p:ph type="sldNum" sz="quarter" idx="12"/>
          </p:nvPr>
        </p:nvSpPr>
        <p:spPr>
          <a:xfrm>
            <a:off x="8610600" y="6356350"/>
            <a:ext cx="2743200" cy="365125"/>
          </a:xfrm>
          <a:prstGeom prst="rect">
            <a:avLst/>
          </a:prstGeom>
        </p:spPr>
        <p:txBody>
          <a:bodyPr/>
          <a:lstStyle/>
          <a:p>
            <a:fld id="{76368241-5916-9D45-B5C1-3580C21773B9}" type="slidenum">
              <a:rPr lang="en-US" smtClean="0"/>
              <a:t>‹#›</a:t>
            </a:fld>
            <a:endParaRPr lang="en-US"/>
          </a:p>
        </p:txBody>
      </p:sp>
    </p:spTree>
    <p:extLst>
      <p:ext uri="{BB962C8B-B14F-4D97-AF65-F5344CB8AC3E}">
        <p14:creationId xmlns:p14="http://schemas.microsoft.com/office/powerpoint/2010/main" val="287190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402CF-2AE7-0C41-EB70-8321F4E8263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814B49F7-5EBE-11B1-95D5-CD959B74CF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8D41DA4-B70B-3F74-C115-663169F56D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A5D5B1E-25DD-601B-C4AB-D2BA1F2E4DA4}"/>
              </a:ext>
            </a:extLst>
          </p:cNvPr>
          <p:cNvSpPr>
            <a:spLocks noGrp="1"/>
          </p:cNvSpPr>
          <p:nvPr>
            <p:ph type="dt" sz="half" idx="10"/>
          </p:nvPr>
        </p:nvSpPr>
        <p:spPr>
          <a:xfrm>
            <a:off x="838200" y="6356350"/>
            <a:ext cx="2743200" cy="365125"/>
          </a:xfrm>
          <a:prstGeom prst="rect">
            <a:avLst/>
          </a:prstGeom>
        </p:spPr>
        <p:txBody>
          <a:bodyPr/>
          <a:lstStyle/>
          <a:p>
            <a:fld id="{A88C884E-7E0D-1A40-9644-794D6443A16D}" type="datetimeFigureOut">
              <a:rPr lang="en-US" smtClean="0"/>
              <a:t>2/20/24</a:t>
            </a:fld>
            <a:endParaRPr lang="en-US"/>
          </a:p>
        </p:txBody>
      </p:sp>
      <p:sp>
        <p:nvSpPr>
          <p:cNvPr id="6" name="Footer Placeholder 5">
            <a:extLst>
              <a:ext uri="{FF2B5EF4-FFF2-40B4-BE49-F238E27FC236}">
                <a16:creationId xmlns:a16="http://schemas.microsoft.com/office/drawing/2014/main" id="{F2E5B577-B43F-8B3C-3788-8D1F3EAF5FA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9C51DE74-C6B6-FE0E-8887-3294A95ED01E}"/>
              </a:ext>
            </a:extLst>
          </p:cNvPr>
          <p:cNvSpPr>
            <a:spLocks noGrp="1"/>
          </p:cNvSpPr>
          <p:nvPr>
            <p:ph type="sldNum" sz="quarter" idx="12"/>
          </p:nvPr>
        </p:nvSpPr>
        <p:spPr>
          <a:xfrm>
            <a:off x="8610600" y="6356350"/>
            <a:ext cx="2743200" cy="365125"/>
          </a:xfrm>
          <a:prstGeom prst="rect">
            <a:avLst/>
          </a:prstGeom>
        </p:spPr>
        <p:txBody>
          <a:bodyPr/>
          <a:lstStyle/>
          <a:p>
            <a:fld id="{76368241-5916-9D45-B5C1-3580C21773B9}" type="slidenum">
              <a:rPr lang="en-US" smtClean="0"/>
              <a:t>‹#›</a:t>
            </a:fld>
            <a:endParaRPr lang="en-US"/>
          </a:p>
        </p:txBody>
      </p:sp>
    </p:spTree>
    <p:extLst>
      <p:ext uri="{BB962C8B-B14F-4D97-AF65-F5344CB8AC3E}">
        <p14:creationId xmlns:p14="http://schemas.microsoft.com/office/powerpoint/2010/main" val="2213558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F2B2E-4F34-547A-B63E-452B12E607B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CDE8FE3F-C03F-80A9-CF02-7A563F11B7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E54E987-9D54-58BE-708B-7B28942116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8AA94AB-D890-3FA5-6C85-A2F10C51819F}"/>
              </a:ext>
            </a:extLst>
          </p:cNvPr>
          <p:cNvSpPr>
            <a:spLocks noGrp="1"/>
          </p:cNvSpPr>
          <p:nvPr>
            <p:ph type="dt" sz="half" idx="10"/>
          </p:nvPr>
        </p:nvSpPr>
        <p:spPr>
          <a:xfrm>
            <a:off x="838200" y="6356350"/>
            <a:ext cx="2743200" cy="365125"/>
          </a:xfrm>
          <a:prstGeom prst="rect">
            <a:avLst/>
          </a:prstGeom>
        </p:spPr>
        <p:txBody>
          <a:bodyPr/>
          <a:lstStyle/>
          <a:p>
            <a:fld id="{A88C884E-7E0D-1A40-9644-794D6443A16D}" type="datetimeFigureOut">
              <a:rPr lang="en-US" smtClean="0"/>
              <a:t>2/20/24</a:t>
            </a:fld>
            <a:endParaRPr lang="en-US"/>
          </a:p>
        </p:txBody>
      </p:sp>
      <p:sp>
        <p:nvSpPr>
          <p:cNvPr id="6" name="Footer Placeholder 5">
            <a:extLst>
              <a:ext uri="{FF2B5EF4-FFF2-40B4-BE49-F238E27FC236}">
                <a16:creationId xmlns:a16="http://schemas.microsoft.com/office/drawing/2014/main" id="{3387F838-82DE-EBDB-884B-085B51D9B7F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EB69732-CD2E-38DB-9A8F-D1ACE561D96A}"/>
              </a:ext>
            </a:extLst>
          </p:cNvPr>
          <p:cNvSpPr>
            <a:spLocks noGrp="1"/>
          </p:cNvSpPr>
          <p:nvPr>
            <p:ph type="sldNum" sz="quarter" idx="12"/>
          </p:nvPr>
        </p:nvSpPr>
        <p:spPr>
          <a:xfrm>
            <a:off x="8610600" y="6356350"/>
            <a:ext cx="2743200" cy="365125"/>
          </a:xfrm>
          <a:prstGeom prst="rect">
            <a:avLst/>
          </a:prstGeom>
        </p:spPr>
        <p:txBody>
          <a:bodyPr/>
          <a:lstStyle/>
          <a:p>
            <a:fld id="{76368241-5916-9D45-B5C1-3580C21773B9}" type="slidenum">
              <a:rPr lang="en-US" smtClean="0"/>
              <a:t>‹#›</a:t>
            </a:fld>
            <a:endParaRPr lang="en-US"/>
          </a:p>
        </p:txBody>
      </p:sp>
    </p:spTree>
    <p:extLst>
      <p:ext uri="{BB962C8B-B14F-4D97-AF65-F5344CB8AC3E}">
        <p14:creationId xmlns:p14="http://schemas.microsoft.com/office/powerpoint/2010/main" val="480823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1EE09-DA6A-D3E1-B0C4-0FFCBFED6AF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351C99C-4B80-AE2F-EBF5-661D00E6AFF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5F24F8D-EB74-C247-1505-A963084B93C2}"/>
              </a:ext>
            </a:extLst>
          </p:cNvPr>
          <p:cNvSpPr>
            <a:spLocks noGrp="1"/>
          </p:cNvSpPr>
          <p:nvPr>
            <p:ph type="dt" sz="half" idx="10"/>
          </p:nvPr>
        </p:nvSpPr>
        <p:spPr>
          <a:xfrm>
            <a:off x="838200" y="6356350"/>
            <a:ext cx="2743200" cy="365125"/>
          </a:xfrm>
          <a:prstGeom prst="rect">
            <a:avLst/>
          </a:prstGeom>
        </p:spPr>
        <p:txBody>
          <a:bodyPr/>
          <a:lstStyle/>
          <a:p>
            <a:fld id="{A88C884E-7E0D-1A40-9644-794D6443A16D}" type="datetimeFigureOut">
              <a:rPr lang="en-US" smtClean="0"/>
              <a:t>2/20/24</a:t>
            </a:fld>
            <a:endParaRPr lang="en-US"/>
          </a:p>
        </p:txBody>
      </p:sp>
      <p:sp>
        <p:nvSpPr>
          <p:cNvPr id="5" name="Footer Placeholder 4">
            <a:extLst>
              <a:ext uri="{FF2B5EF4-FFF2-40B4-BE49-F238E27FC236}">
                <a16:creationId xmlns:a16="http://schemas.microsoft.com/office/drawing/2014/main" id="{A4F21806-3B1A-831C-0A74-1E92F3FE44C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6C35B4B-7DAE-C017-B46C-C07CC72AC7E2}"/>
              </a:ext>
            </a:extLst>
          </p:cNvPr>
          <p:cNvSpPr>
            <a:spLocks noGrp="1"/>
          </p:cNvSpPr>
          <p:nvPr>
            <p:ph type="sldNum" sz="quarter" idx="12"/>
          </p:nvPr>
        </p:nvSpPr>
        <p:spPr>
          <a:xfrm>
            <a:off x="8610600" y="6356350"/>
            <a:ext cx="2743200" cy="365125"/>
          </a:xfrm>
          <a:prstGeom prst="rect">
            <a:avLst/>
          </a:prstGeom>
        </p:spPr>
        <p:txBody>
          <a:bodyPr/>
          <a:lstStyle/>
          <a:p>
            <a:fld id="{76368241-5916-9D45-B5C1-3580C21773B9}" type="slidenum">
              <a:rPr lang="en-US" smtClean="0"/>
              <a:t>‹#›</a:t>
            </a:fld>
            <a:endParaRPr lang="en-US"/>
          </a:p>
        </p:txBody>
      </p:sp>
    </p:spTree>
    <p:extLst>
      <p:ext uri="{BB962C8B-B14F-4D97-AF65-F5344CB8AC3E}">
        <p14:creationId xmlns:p14="http://schemas.microsoft.com/office/powerpoint/2010/main" val="2882718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F6176B-3BE0-EDF6-C9CB-06C63C3BA45D}"/>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B9DACB6-CE6F-CA6C-CF13-F8C1F45D802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0A829CF-94B3-9796-5839-7B45DB13EDB3}"/>
              </a:ext>
            </a:extLst>
          </p:cNvPr>
          <p:cNvSpPr>
            <a:spLocks noGrp="1"/>
          </p:cNvSpPr>
          <p:nvPr>
            <p:ph type="dt" sz="half" idx="10"/>
          </p:nvPr>
        </p:nvSpPr>
        <p:spPr>
          <a:xfrm>
            <a:off x="838200" y="6356350"/>
            <a:ext cx="2743200" cy="365125"/>
          </a:xfrm>
          <a:prstGeom prst="rect">
            <a:avLst/>
          </a:prstGeom>
        </p:spPr>
        <p:txBody>
          <a:bodyPr/>
          <a:lstStyle/>
          <a:p>
            <a:fld id="{A88C884E-7E0D-1A40-9644-794D6443A16D}" type="datetimeFigureOut">
              <a:rPr lang="en-US" smtClean="0"/>
              <a:t>2/20/24</a:t>
            </a:fld>
            <a:endParaRPr lang="en-US"/>
          </a:p>
        </p:txBody>
      </p:sp>
      <p:sp>
        <p:nvSpPr>
          <p:cNvPr id="5" name="Footer Placeholder 4">
            <a:extLst>
              <a:ext uri="{FF2B5EF4-FFF2-40B4-BE49-F238E27FC236}">
                <a16:creationId xmlns:a16="http://schemas.microsoft.com/office/drawing/2014/main" id="{56C695AB-9A5F-6065-5061-7E82FA1501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31E48E3-3140-384E-3672-43D7BBBBEB81}"/>
              </a:ext>
            </a:extLst>
          </p:cNvPr>
          <p:cNvSpPr>
            <a:spLocks noGrp="1"/>
          </p:cNvSpPr>
          <p:nvPr>
            <p:ph type="sldNum" sz="quarter" idx="12"/>
          </p:nvPr>
        </p:nvSpPr>
        <p:spPr>
          <a:xfrm>
            <a:off x="8610600" y="6356350"/>
            <a:ext cx="2743200" cy="365125"/>
          </a:xfrm>
          <a:prstGeom prst="rect">
            <a:avLst/>
          </a:prstGeom>
        </p:spPr>
        <p:txBody>
          <a:bodyPr/>
          <a:lstStyle/>
          <a:p>
            <a:fld id="{76368241-5916-9D45-B5C1-3580C21773B9}" type="slidenum">
              <a:rPr lang="en-US" smtClean="0"/>
              <a:t>‹#›</a:t>
            </a:fld>
            <a:endParaRPr lang="en-US"/>
          </a:p>
        </p:txBody>
      </p:sp>
    </p:spTree>
    <p:extLst>
      <p:ext uri="{BB962C8B-B14F-4D97-AF65-F5344CB8AC3E}">
        <p14:creationId xmlns:p14="http://schemas.microsoft.com/office/powerpoint/2010/main" val="1054809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4705EC-0957-480D-C1EB-38CFE8CBA4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C16E90A3-0930-7496-067C-950699CCCC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946101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sv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eg"/><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48.png"/><Relationship Id="rId3" Type="http://schemas.microsoft.com/office/2007/relationships/media" Target="../media/media2.mov"/><Relationship Id="rId7" Type="http://schemas.openxmlformats.org/officeDocument/2006/relationships/image" Target="../media/image47.jpe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6.png"/><Relationship Id="rId5" Type="http://schemas.openxmlformats.org/officeDocument/2006/relationships/slideLayout" Target="../slideLayouts/slideLayout2.xml"/><Relationship Id="rId4" Type="http://schemas.openxmlformats.org/officeDocument/2006/relationships/video" Target="../media/media2.mov"/></Relationships>
</file>

<file path=ppt/slides/_rels/slide26.xml.rels><?xml version="1.0" encoding="UTF-8" standalone="yes"?>
<Relationships xmlns="http://schemas.openxmlformats.org/package/2006/relationships"><Relationship Id="rId8" Type="http://schemas.openxmlformats.org/officeDocument/2006/relationships/image" Target="../media/image50.png"/><Relationship Id="rId3" Type="http://schemas.microsoft.com/office/2007/relationships/media" Target="../media/media4.mov"/><Relationship Id="rId7" Type="http://schemas.openxmlformats.org/officeDocument/2006/relationships/image" Target="../media/image49.jpe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46.png"/><Relationship Id="rId5" Type="http://schemas.openxmlformats.org/officeDocument/2006/relationships/slideLayout" Target="../slideLayouts/slideLayout2.xml"/><Relationship Id="rId4" Type="http://schemas.openxmlformats.org/officeDocument/2006/relationships/video" Target="../media/media4.mov"/></Relationships>
</file>

<file path=ppt/slides/_rels/slide27.xml.rels><?xml version="1.0" encoding="UTF-8" standalone="yes"?>
<Relationships xmlns="http://schemas.openxmlformats.org/package/2006/relationships"><Relationship Id="rId8" Type="http://schemas.openxmlformats.org/officeDocument/2006/relationships/image" Target="../media/image46.png"/><Relationship Id="rId3" Type="http://schemas.microsoft.com/office/2007/relationships/media" Target="../media/media6.mp3"/><Relationship Id="rId7" Type="http://schemas.openxmlformats.org/officeDocument/2006/relationships/slideLayout" Target="../slideLayouts/slideLayout2.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audio" Target="../media/media7.mp3"/><Relationship Id="rId11" Type="http://schemas.openxmlformats.org/officeDocument/2006/relationships/image" Target="../media/image53.jpeg"/><Relationship Id="rId5" Type="http://schemas.microsoft.com/office/2007/relationships/media" Target="../media/media7.mp3"/><Relationship Id="rId10" Type="http://schemas.openxmlformats.org/officeDocument/2006/relationships/image" Target="../media/image52.jpeg"/><Relationship Id="rId4" Type="http://schemas.openxmlformats.org/officeDocument/2006/relationships/audio" Target="../media/media6.mp3"/><Relationship Id="rId9" Type="http://schemas.openxmlformats.org/officeDocument/2006/relationships/image" Target="../media/image51.jpeg"/></Relationships>
</file>

<file path=ppt/slides/_rels/slide2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56.png"/><Relationship Id="rId5" Type="http://schemas.openxmlformats.org/officeDocument/2006/relationships/image" Target="../media/image46.png"/><Relationship Id="rId4" Type="http://schemas.openxmlformats.org/officeDocument/2006/relationships/image" Target="../media/image5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beatingthedrumn9.wordpress.com/" TargetMode="External"/><Relationship Id="rId2" Type="http://schemas.openxmlformats.org/officeDocument/2006/relationships/hyperlink" Target="mailto:charlie.m.andrew@gmail.com" TargetMode="External"/><Relationship Id="rId1" Type="http://schemas.openxmlformats.org/officeDocument/2006/relationships/slideLayout" Target="../slideLayouts/slideLayout2.xml"/><Relationship Id="rId6" Type="http://schemas.openxmlformats.org/officeDocument/2006/relationships/hyperlink" Target="http://www.enfield.gov.uk/services/property-and-economy/untold-edmonton" TargetMode="External"/><Relationship Id="rId5" Type="http://schemas.openxmlformats.org/officeDocument/2006/relationships/hyperlink" Target="http://www.gallipolimusic.co.uk/" TargetMode="External"/><Relationship Id="rId4" Type="http://schemas.openxmlformats.org/officeDocument/2006/relationships/hyperlink" Target="http://elifkarlidag.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20">
            <a:extLst>
              <a:ext uri="{FF2B5EF4-FFF2-40B4-BE49-F238E27FC236}">
                <a16:creationId xmlns:a16="http://schemas.microsoft.com/office/drawing/2014/main" id="{50D1D739-EDC4-4BE6-A073-9B157E1F90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22">
            <a:extLst>
              <a:ext uri="{FF2B5EF4-FFF2-40B4-BE49-F238E27FC236}">
                <a16:creationId xmlns:a16="http://schemas.microsoft.com/office/drawing/2014/main" id="{6CDD35A4-E546-4AF3-A8B9-AC24C5C9FA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0 w 12192000"/>
              <a:gd name="connsiteY0" fmla="*/ 0 h 6858000"/>
              <a:gd name="connsiteX1" fmla="*/ 3852070 w 12192000"/>
              <a:gd name="connsiteY1" fmla="*/ 0 h 6858000"/>
              <a:gd name="connsiteX2" fmla="*/ 3878367 w 12192000"/>
              <a:gd name="connsiteY2" fmla="*/ 23504 h 6858000"/>
              <a:gd name="connsiteX3" fmla="*/ 3885324 w 12192000"/>
              <a:gd name="connsiteY3" fmla="*/ 84795 h 6858000"/>
              <a:gd name="connsiteX4" fmla="*/ 3820400 w 12192000"/>
              <a:gd name="connsiteY4" fmla="*/ 131127 h 6858000"/>
              <a:gd name="connsiteX5" fmla="*/ 3631811 w 12192000"/>
              <a:gd name="connsiteY5" fmla="*/ 219929 h 6858000"/>
              <a:gd name="connsiteX6" fmla="*/ 4327428 w 12192000"/>
              <a:gd name="connsiteY6" fmla="*/ 351201 h 6858000"/>
              <a:gd name="connsiteX7" fmla="*/ 4080099 w 12192000"/>
              <a:gd name="connsiteY7" fmla="*/ 432279 h 6858000"/>
              <a:gd name="connsiteX8" fmla="*/ 3823492 w 12192000"/>
              <a:gd name="connsiteY8" fmla="*/ 490194 h 6858000"/>
              <a:gd name="connsiteX9" fmla="*/ 3545246 w 12192000"/>
              <a:gd name="connsiteY9" fmla="*/ 532664 h 6858000"/>
              <a:gd name="connsiteX10" fmla="*/ 3291732 w 12192000"/>
              <a:gd name="connsiteY10" fmla="*/ 617605 h 6858000"/>
              <a:gd name="connsiteX11" fmla="*/ 3953340 w 12192000"/>
              <a:gd name="connsiteY11" fmla="*/ 652353 h 6858000"/>
              <a:gd name="connsiteX12" fmla="*/ 3610170 w 12192000"/>
              <a:gd name="connsiteY12" fmla="*/ 729572 h 6858000"/>
              <a:gd name="connsiteX13" fmla="*/ 3328832 w 12192000"/>
              <a:gd name="connsiteY13" fmla="*/ 829957 h 6858000"/>
              <a:gd name="connsiteX14" fmla="*/ 3130966 w 12192000"/>
              <a:gd name="connsiteY14" fmla="*/ 876288 h 6858000"/>
              <a:gd name="connsiteX15" fmla="*/ 2920736 w 12192000"/>
              <a:gd name="connsiteY15" fmla="*/ 887872 h 6858000"/>
              <a:gd name="connsiteX16" fmla="*/ 2871269 w 12192000"/>
              <a:gd name="connsiteY16" fmla="*/ 961228 h 6858000"/>
              <a:gd name="connsiteX17" fmla="*/ 2936195 w 12192000"/>
              <a:gd name="connsiteY17" fmla="*/ 1038448 h 6858000"/>
              <a:gd name="connsiteX18" fmla="*/ 3035126 w 12192000"/>
              <a:gd name="connsiteY18" fmla="*/ 1046168 h 6858000"/>
              <a:gd name="connsiteX19" fmla="*/ 3625627 w 12192000"/>
              <a:gd name="connsiteY19" fmla="*/ 1065474 h 6858000"/>
              <a:gd name="connsiteX20" fmla="*/ 1733551 w 12192000"/>
              <a:gd name="connsiteY20" fmla="*/ 1235355 h 6858000"/>
              <a:gd name="connsiteX21" fmla="*/ 1990156 w 12192000"/>
              <a:gd name="connsiteY21" fmla="*/ 1339602 h 6858000"/>
              <a:gd name="connsiteX22" fmla="*/ 2076722 w 12192000"/>
              <a:gd name="connsiteY22" fmla="*/ 1625311 h 6858000"/>
              <a:gd name="connsiteX23" fmla="*/ 2392067 w 12192000"/>
              <a:gd name="connsiteY23" fmla="*/ 1787470 h 6858000"/>
              <a:gd name="connsiteX24" fmla="*/ 2596115 w 12192000"/>
              <a:gd name="connsiteY24" fmla="*/ 1845385 h 6858000"/>
              <a:gd name="connsiteX25" fmla="*/ 3062950 w 12192000"/>
              <a:gd name="connsiteY25" fmla="*/ 1930326 h 6858000"/>
              <a:gd name="connsiteX26" fmla="*/ 3130966 w 12192000"/>
              <a:gd name="connsiteY26" fmla="*/ 2069319 h 6858000"/>
              <a:gd name="connsiteX27" fmla="*/ 3189708 w 12192000"/>
              <a:gd name="connsiteY27" fmla="*/ 2223754 h 6858000"/>
              <a:gd name="connsiteX28" fmla="*/ 3313373 w 12192000"/>
              <a:gd name="connsiteY28" fmla="*/ 2324141 h 6858000"/>
              <a:gd name="connsiteX29" fmla="*/ 2351877 w 12192000"/>
              <a:gd name="connsiteY29" fmla="*/ 2308697 h 6858000"/>
              <a:gd name="connsiteX30" fmla="*/ 3437038 w 12192000"/>
              <a:gd name="connsiteY30" fmla="*/ 2633017 h 6858000"/>
              <a:gd name="connsiteX31" fmla="*/ 3341198 w 12192000"/>
              <a:gd name="connsiteY31" fmla="*/ 2760427 h 6858000"/>
              <a:gd name="connsiteX32" fmla="*/ 3934791 w 12192000"/>
              <a:gd name="connsiteY32" fmla="*/ 2934169 h 6858000"/>
              <a:gd name="connsiteX33" fmla="*/ 3616352 w 12192000"/>
              <a:gd name="connsiteY33" fmla="*/ 2953473 h 6858000"/>
              <a:gd name="connsiteX34" fmla="*/ 5468240 w 12192000"/>
              <a:gd name="connsiteY34" fmla="*/ 3679329 h 6858000"/>
              <a:gd name="connsiteX35" fmla="*/ 8111582 w 12192000"/>
              <a:gd name="connsiteY35" fmla="*/ 4204418 h 6858000"/>
              <a:gd name="connsiteX36" fmla="*/ 9144186 w 12192000"/>
              <a:gd name="connsiteY36" fmla="*/ 4304802 h 6858000"/>
              <a:gd name="connsiteX37" fmla="*/ 10319004 w 12192000"/>
              <a:gd name="connsiteY37" fmla="*/ 4273915 h 6858000"/>
              <a:gd name="connsiteX38" fmla="*/ 12053408 w 12192000"/>
              <a:gd name="connsiteY38" fmla="*/ 3907125 h 6858000"/>
              <a:gd name="connsiteX39" fmla="*/ 12192000 w 12192000"/>
              <a:gd name="connsiteY39" fmla="*/ 3841157 h 6858000"/>
              <a:gd name="connsiteX40" fmla="*/ 12192000 w 12192000"/>
              <a:gd name="connsiteY40" fmla="*/ 6858000 h 6858000"/>
              <a:gd name="connsiteX41" fmla="*/ 0 w 12192000"/>
              <a:gd name="connsiteY4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192000" h="6858000">
                <a:moveTo>
                  <a:pt x="0" y="0"/>
                </a:moveTo>
                <a:lnTo>
                  <a:pt x="3852070" y="0"/>
                </a:lnTo>
                <a:lnTo>
                  <a:pt x="3878367" y="23504"/>
                </a:lnTo>
                <a:cubicBezTo>
                  <a:pt x="3887642" y="39430"/>
                  <a:pt x="3891507" y="59700"/>
                  <a:pt x="3885324" y="84795"/>
                </a:cubicBezTo>
                <a:cubicBezTo>
                  <a:pt x="3876049" y="123406"/>
                  <a:pt x="3845133" y="123406"/>
                  <a:pt x="3820400" y="131127"/>
                </a:cubicBezTo>
                <a:cubicBezTo>
                  <a:pt x="3764751" y="154292"/>
                  <a:pt x="3696735" y="138849"/>
                  <a:pt x="3631811" y="219929"/>
                </a:cubicBezTo>
                <a:cubicBezTo>
                  <a:pt x="3879141" y="262399"/>
                  <a:pt x="4117198" y="181318"/>
                  <a:pt x="4327428" y="351201"/>
                </a:cubicBezTo>
                <a:cubicBezTo>
                  <a:pt x="4250138" y="436142"/>
                  <a:pt x="4163572" y="416836"/>
                  <a:pt x="4080099" y="432279"/>
                </a:cubicBezTo>
                <a:cubicBezTo>
                  <a:pt x="3993533" y="447725"/>
                  <a:pt x="3910058" y="474751"/>
                  <a:pt x="3823492" y="490194"/>
                </a:cubicBezTo>
                <a:cubicBezTo>
                  <a:pt x="3730743" y="509498"/>
                  <a:pt x="3637993" y="513360"/>
                  <a:pt x="3545246" y="532664"/>
                </a:cubicBezTo>
                <a:cubicBezTo>
                  <a:pt x="3467954" y="548109"/>
                  <a:pt x="3384480" y="521081"/>
                  <a:pt x="3291732" y="617605"/>
                </a:cubicBezTo>
                <a:cubicBezTo>
                  <a:pt x="3520513" y="687103"/>
                  <a:pt x="3727651" y="582857"/>
                  <a:pt x="3953340" y="652353"/>
                </a:cubicBezTo>
                <a:cubicBezTo>
                  <a:pt x="3820400" y="714129"/>
                  <a:pt x="3712194" y="694824"/>
                  <a:pt x="3610170" y="729572"/>
                </a:cubicBezTo>
                <a:cubicBezTo>
                  <a:pt x="3517420" y="764322"/>
                  <a:pt x="3406122" y="725712"/>
                  <a:pt x="3328832" y="829957"/>
                </a:cubicBezTo>
                <a:cubicBezTo>
                  <a:pt x="3270090" y="911035"/>
                  <a:pt x="3208258" y="922618"/>
                  <a:pt x="3130966" y="876288"/>
                </a:cubicBezTo>
                <a:cubicBezTo>
                  <a:pt x="3062950" y="833818"/>
                  <a:pt x="2988752" y="845400"/>
                  <a:pt x="2920736" y="887872"/>
                </a:cubicBezTo>
                <a:cubicBezTo>
                  <a:pt x="2896004" y="903315"/>
                  <a:pt x="2871269" y="922618"/>
                  <a:pt x="2871269" y="961228"/>
                </a:cubicBezTo>
                <a:cubicBezTo>
                  <a:pt x="2871269" y="1015283"/>
                  <a:pt x="2902186" y="1030726"/>
                  <a:pt x="2936195" y="1038448"/>
                </a:cubicBezTo>
                <a:cubicBezTo>
                  <a:pt x="2967111" y="1046168"/>
                  <a:pt x="3004210" y="1053891"/>
                  <a:pt x="3035126" y="1046168"/>
                </a:cubicBezTo>
                <a:cubicBezTo>
                  <a:pt x="3232990" y="1003700"/>
                  <a:pt x="3427764" y="1073194"/>
                  <a:pt x="3625627" y="1065474"/>
                </a:cubicBezTo>
                <a:cubicBezTo>
                  <a:pt x="3004210" y="1231494"/>
                  <a:pt x="2376610" y="1177441"/>
                  <a:pt x="1733551" y="1235355"/>
                </a:cubicBezTo>
                <a:cubicBezTo>
                  <a:pt x="1817025" y="1351183"/>
                  <a:pt x="1925232" y="1254661"/>
                  <a:pt x="1990156" y="1339602"/>
                </a:cubicBezTo>
                <a:cubicBezTo>
                  <a:pt x="1928323" y="1517205"/>
                  <a:pt x="1953057" y="1613728"/>
                  <a:pt x="2076722" y="1625311"/>
                </a:cubicBezTo>
                <a:cubicBezTo>
                  <a:pt x="2197295" y="1636894"/>
                  <a:pt x="2327143" y="1575118"/>
                  <a:pt x="2392067" y="1787470"/>
                </a:cubicBezTo>
                <a:cubicBezTo>
                  <a:pt x="2410617" y="1853106"/>
                  <a:pt x="2525008" y="1833802"/>
                  <a:pt x="2596115" y="1845385"/>
                </a:cubicBezTo>
                <a:cubicBezTo>
                  <a:pt x="2750696" y="1872411"/>
                  <a:pt x="2914554" y="1845385"/>
                  <a:pt x="3062950" y="1930326"/>
                </a:cubicBezTo>
                <a:cubicBezTo>
                  <a:pt x="3121692" y="1961213"/>
                  <a:pt x="3161883" y="1984378"/>
                  <a:pt x="3130966" y="2069319"/>
                </a:cubicBezTo>
                <a:cubicBezTo>
                  <a:pt x="3100050" y="2158121"/>
                  <a:pt x="3140242" y="2189008"/>
                  <a:pt x="3189708" y="2223754"/>
                </a:cubicBezTo>
                <a:cubicBezTo>
                  <a:pt x="3226808" y="2250784"/>
                  <a:pt x="3282457" y="2243060"/>
                  <a:pt x="3313373" y="2324141"/>
                </a:cubicBezTo>
                <a:cubicBezTo>
                  <a:pt x="2988752" y="2312558"/>
                  <a:pt x="2673405" y="2246923"/>
                  <a:pt x="2351877" y="2308697"/>
                </a:cubicBezTo>
                <a:cubicBezTo>
                  <a:pt x="2704323" y="2463134"/>
                  <a:pt x="3090776" y="2455412"/>
                  <a:pt x="3437038" y="2633017"/>
                </a:cubicBezTo>
                <a:cubicBezTo>
                  <a:pt x="3424671" y="2694791"/>
                  <a:pt x="3344289" y="2667764"/>
                  <a:pt x="3341198" y="2760427"/>
                </a:cubicBezTo>
                <a:cubicBezTo>
                  <a:pt x="3523603" y="2856951"/>
                  <a:pt x="3743110" y="2791314"/>
                  <a:pt x="3934791" y="2934169"/>
                </a:cubicBezTo>
                <a:cubicBezTo>
                  <a:pt x="3823492" y="2999805"/>
                  <a:pt x="3721469" y="2891699"/>
                  <a:pt x="3616352" y="2953473"/>
                </a:cubicBezTo>
                <a:cubicBezTo>
                  <a:pt x="3650361" y="3046136"/>
                  <a:pt x="5189993" y="3617555"/>
                  <a:pt x="5468240" y="3679329"/>
                </a:cubicBezTo>
                <a:cubicBezTo>
                  <a:pt x="6034007" y="3806740"/>
                  <a:pt x="7663296" y="4131059"/>
                  <a:pt x="8111582" y="4204418"/>
                </a:cubicBezTo>
                <a:cubicBezTo>
                  <a:pt x="8457844" y="4258470"/>
                  <a:pt x="8801016" y="4300942"/>
                  <a:pt x="9144186" y="4304802"/>
                </a:cubicBezTo>
                <a:cubicBezTo>
                  <a:pt x="9536822" y="4308663"/>
                  <a:pt x="9926368" y="4289359"/>
                  <a:pt x="10319004" y="4273915"/>
                </a:cubicBezTo>
                <a:cubicBezTo>
                  <a:pt x="10906415" y="4250750"/>
                  <a:pt x="11484549" y="4158087"/>
                  <a:pt x="12053408" y="3907125"/>
                </a:cubicBezTo>
                <a:lnTo>
                  <a:pt x="12192000" y="3841157"/>
                </a:lnTo>
                <a:lnTo>
                  <a:pt x="12192000" y="6858000"/>
                </a:ln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DB7E35AC-FB89-7CF0-BE25-30DF9FE2585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auto">
          <a:xfrm>
            <a:off x="9778180" y="185517"/>
            <a:ext cx="2413819" cy="639662"/>
          </a:xfrm>
          <a:prstGeom prst="rect">
            <a:avLst/>
          </a:prstGeom>
          <a:noFill/>
        </p:spPr>
      </p:pic>
      <p:pic>
        <p:nvPicPr>
          <p:cNvPr id="5" name="Picture 4" descr="A picture containing text, font, logo, graphics&#10;&#10;Description automatically generated">
            <a:extLst>
              <a:ext uri="{FF2B5EF4-FFF2-40B4-BE49-F238E27FC236}">
                <a16:creationId xmlns:a16="http://schemas.microsoft.com/office/drawing/2014/main" id="{6D360E37-19C3-3439-93A1-1DA357046DC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8128"/>
          <a:stretch/>
        </p:blipFill>
        <p:spPr>
          <a:xfrm>
            <a:off x="9095014" y="841468"/>
            <a:ext cx="3077968" cy="962393"/>
          </a:xfrm>
          <a:prstGeom prst="rect">
            <a:avLst/>
          </a:prstGeom>
        </p:spPr>
      </p:pic>
      <p:pic>
        <p:nvPicPr>
          <p:cNvPr id="6" name="Picture 5" descr="A group of logos with a treble clef&#10;&#10;Description automatically generated with low confidence">
            <a:extLst>
              <a:ext uri="{FF2B5EF4-FFF2-40B4-BE49-F238E27FC236}">
                <a16:creationId xmlns:a16="http://schemas.microsoft.com/office/drawing/2014/main" id="{19F097F3-A21D-3A37-E285-6D924F97DFF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81078" y="1774335"/>
            <a:ext cx="1899889" cy="1114422"/>
          </a:xfrm>
          <a:prstGeom prst="rect">
            <a:avLst/>
          </a:prstGeom>
        </p:spPr>
      </p:pic>
      <p:pic>
        <p:nvPicPr>
          <p:cNvPr id="7" name="Picture 6" descr="A picture containing text, font, logo, graphics&#10;&#10;Description automatically generated">
            <a:extLst>
              <a:ext uri="{FF2B5EF4-FFF2-40B4-BE49-F238E27FC236}">
                <a16:creationId xmlns:a16="http://schemas.microsoft.com/office/drawing/2014/main" id="{4560C2E9-8E8E-26F0-B633-801AEEBA430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71930"/>
          <a:stretch/>
        </p:blipFill>
        <p:spPr>
          <a:xfrm>
            <a:off x="10043778" y="2888757"/>
            <a:ext cx="1570113" cy="1257012"/>
          </a:xfrm>
          <a:prstGeom prst="rect">
            <a:avLst/>
          </a:prstGeom>
        </p:spPr>
      </p:pic>
      <p:pic>
        <p:nvPicPr>
          <p:cNvPr id="11" name="Picture 10" descr="A black background with blue text&#10;&#10;Description automatically generated">
            <a:extLst>
              <a:ext uri="{FF2B5EF4-FFF2-40B4-BE49-F238E27FC236}">
                <a16:creationId xmlns:a16="http://schemas.microsoft.com/office/drawing/2014/main" id="{047CDA7F-8D77-E127-254D-3F6BFA8832B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895129" y="640304"/>
            <a:ext cx="7772400" cy="2980920"/>
          </a:xfrm>
          <a:prstGeom prst="rect">
            <a:avLst/>
          </a:prstGeom>
        </p:spPr>
      </p:pic>
      <p:sp>
        <p:nvSpPr>
          <p:cNvPr id="13" name="Subtitle 12">
            <a:extLst>
              <a:ext uri="{FF2B5EF4-FFF2-40B4-BE49-F238E27FC236}">
                <a16:creationId xmlns:a16="http://schemas.microsoft.com/office/drawing/2014/main" id="{FEC1B11E-AA53-B100-3409-E0749E8F401A}"/>
              </a:ext>
            </a:extLst>
          </p:cNvPr>
          <p:cNvSpPr>
            <a:spLocks noGrp="1"/>
          </p:cNvSpPr>
          <p:nvPr>
            <p:ph type="subTitle" idx="1"/>
          </p:nvPr>
        </p:nvSpPr>
        <p:spPr>
          <a:xfrm>
            <a:off x="-3048" y="5552419"/>
            <a:ext cx="7772400" cy="1330554"/>
          </a:xfrm>
        </p:spPr>
        <p:txBody>
          <a:bodyPr>
            <a:noAutofit/>
          </a:bodyPr>
          <a:lstStyle/>
          <a:p>
            <a:r>
              <a:rPr lang="en-US" sz="8000" dirty="0">
                <a:latin typeface="Garamond" panose="02020404030301010803" pitchFamily="18" charset="0"/>
              </a:rPr>
              <a:t>Staff orientation</a:t>
            </a:r>
          </a:p>
        </p:txBody>
      </p:sp>
    </p:spTree>
    <p:extLst>
      <p:ext uri="{BB962C8B-B14F-4D97-AF65-F5344CB8AC3E}">
        <p14:creationId xmlns:p14="http://schemas.microsoft.com/office/powerpoint/2010/main" val="2586351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09CBC-BCF1-3ECA-070C-1D9A3E2243F1}"/>
              </a:ext>
            </a:extLst>
          </p:cNvPr>
          <p:cNvSpPr>
            <a:spLocks noGrp="1"/>
          </p:cNvSpPr>
          <p:nvPr>
            <p:ph type="title"/>
          </p:nvPr>
        </p:nvSpPr>
        <p:spPr/>
        <p:txBody>
          <a:bodyPr/>
          <a:lstStyle/>
          <a:p>
            <a:r>
              <a:rPr lang="en-US" dirty="0"/>
              <a:t>Teacher CPD</a:t>
            </a:r>
          </a:p>
        </p:txBody>
      </p:sp>
      <p:sp>
        <p:nvSpPr>
          <p:cNvPr id="3" name="Content Placeholder 2">
            <a:extLst>
              <a:ext uri="{FF2B5EF4-FFF2-40B4-BE49-F238E27FC236}">
                <a16:creationId xmlns:a16="http://schemas.microsoft.com/office/drawing/2014/main" id="{5A26B04B-7446-4A5F-FF19-5A787804768F}"/>
              </a:ext>
            </a:extLst>
          </p:cNvPr>
          <p:cNvSpPr>
            <a:spLocks noGrp="1"/>
          </p:cNvSpPr>
          <p:nvPr>
            <p:ph idx="1"/>
          </p:nvPr>
        </p:nvSpPr>
        <p:spPr/>
        <p:txBody>
          <a:bodyPr/>
          <a:lstStyle/>
          <a:p>
            <a:r>
              <a:rPr lang="en-US" dirty="0"/>
              <a:t>project orientation including partner </a:t>
            </a:r>
            <a:r>
              <a:rPr lang="en-US" dirty="0" err="1"/>
              <a:t>organisations</a:t>
            </a:r>
            <a:r>
              <a:rPr lang="en-US" dirty="0"/>
              <a:t> &amp; aims</a:t>
            </a:r>
          </a:p>
          <a:p>
            <a:r>
              <a:rPr lang="en-US" dirty="0"/>
              <a:t>overview of sessions and workshops</a:t>
            </a:r>
          </a:p>
          <a:p>
            <a:r>
              <a:rPr lang="en-US" dirty="0"/>
              <a:t>introduction to classroom material</a:t>
            </a:r>
          </a:p>
          <a:p>
            <a:r>
              <a:rPr lang="en-US" dirty="0"/>
              <a:t>project contact details</a:t>
            </a:r>
          </a:p>
        </p:txBody>
      </p:sp>
    </p:spTree>
    <p:extLst>
      <p:ext uri="{BB962C8B-B14F-4D97-AF65-F5344CB8AC3E}">
        <p14:creationId xmlns:p14="http://schemas.microsoft.com/office/powerpoint/2010/main" val="3603150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group of logos with a treble clef&#10;&#10;Description automatically generated with low confidence">
            <a:extLst>
              <a:ext uri="{FF2B5EF4-FFF2-40B4-BE49-F238E27FC236}">
                <a16:creationId xmlns:a16="http://schemas.microsoft.com/office/drawing/2014/main" id="{229AF920-BC9F-72B4-0B77-A921DA5248F7}"/>
              </a:ext>
            </a:extLst>
          </p:cNvPr>
          <p:cNvPicPr>
            <a:picLocks noChangeAspect="1"/>
          </p:cNvPicPr>
          <p:nvPr/>
        </p:nvPicPr>
        <p:blipFill>
          <a:blip r:embed="rId2"/>
          <a:stretch>
            <a:fillRect/>
          </a:stretch>
        </p:blipFill>
        <p:spPr>
          <a:xfrm>
            <a:off x="6798360" y="1012620"/>
            <a:ext cx="4438497" cy="2603500"/>
          </a:xfrm>
          <a:prstGeom prst="rect">
            <a:avLst/>
          </a:prstGeom>
        </p:spPr>
      </p:pic>
      <p:sp>
        <p:nvSpPr>
          <p:cNvPr id="2" name="Title 1">
            <a:extLst>
              <a:ext uri="{FF2B5EF4-FFF2-40B4-BE49-F238E27FC236}">
                <a16:creationId xmlns:a16="http://schemas.microsoft.com/office/drawing/2014/main" id="{317E3929-C926-374E-DA4E-D3E105DC30A2}"/>
              </a:ext>
            </a:extLst>
          </p:cNvPr>
          <p:cNvSpPr>
            <a:spLocks noGrp="1"/>
          </p:cNvSpPr>
          <p:nvPr>
            <p:ph type="title"/>
          </p:nvPr>
        </p:nvSpPr>
        <p:spPr/>
        <p:txBody>
          <a:bodyPr/>
          <a:lstStyle/>
          <a:p>
            <a:r>
              <a:rPr lang="en-US" dirty="0"/>
              <a:t>Our project delivery partners</a:t>
            </a:r>
          </a:p>
        </p:txBody>
      </p:sp>
      <p:sp>
        <p:nvSpPr>
          <p:cNvPr id="11" name="TextBox 10">
            <a:extLst>
              <a:ext uri="{FF2B5EF4-FFF2-40B4-BE49-F238E27FC236}">
                <a16:creationId xmlns:a16="http://schemas.microsoft.com/office/drawing/2014/main" id="{21B3F9C6-4D5B-2831-94AC-C0261ED775D7}"/>
              </a:ext>
            </a:extLst>
          </p:cNvPr>
          <p:cNvSpPr txBox="1"/>
          <p:nvPr/>
        </p:nvSpPr>
        <p:spPr>
          <a:xfrm>
            <a:off x="959424" y="4906695"/>
            <a:ext cx="3514104" cy="523220"/>
          </a:xfrm>
          <a:prstGeom prst="rect">
            <a:avLst/>
          </a:prstGeom>
          <a:noFill/>
        </p:spPr>
        <p:txBody>
          <a:bodyPr wrap="none" rtlCol="0">
            <a:spAutoFit/>
          </a:bodyPr>
          <a:lstStyle/>
          <a:p>
            <a:r>
              <a:rPr lang="en-US" sz="2800" dirty="0" err="1"/>
              <a:t>Elif</a:t>
            </a:r>
            <a:r>
              <a:rPr lang="en-US" sz="2800" dirty="0"/>
              <a:t> </a:t>
            </a:r>
            <a:r>
              <a:rPr lang="en-US" sz="2800" dirty="0" err="1"/>
              <a:t>Karlidag</a:t>
            </a:r>
            <a:r>
              <a:rPr lang="en-US" sz="2800" dirty="0"/>
              <a:t>, composer</a:t>
            </a:r>
          </a:p>
        </p:txBody>
      </p:sp>
      <p:sp>
        <p:nvSpPr>
          <p:cNvPr id="12" name="TextBox 11">
            <a:extLst>
              <a:ext uri="{FF2B5EF4-FFF2-40B4-BE49-F238E27FC236}">
                <a16:creationId xmlns:a16="http://schemas.microsoft.com/office/drawing/2014/main" id="{232E731E-E85A-B1B9-95A2-5DAB9A4C05EC}"/>
              </a:ext>
            </a:extLst>
          </p:cNvPr>
          <p:cNvSpPr txBox="1"/>
          <p:nvPr/>
        </p:nvSpPr>
        <p:spPr>
          <a:xfrm>
            <a:off x="5000041" y="3429000"/>
            <a:ext cx="3266856" cy="523220"/>
          </a:xfrm>
          <a:prstGeom prst="rect">
            <a:avLst/>
          </a:prstGeom>
          <a:noFill/>
        </p:spPr>
        <p:txBody>
          <a:bodyPr wrap="none" rtlCol="0">
            <a:spAutoFit/>
          </a:bodyPr>
          <a:lstStyle/>
          <a:p>
            <a:r>
              <a:rPr lang="en-US" sz="2800" dirty="0"/>
              <a:t>Enfield Music Service</a:t>
            </a:r>
          </a:p>
        </p:txBody>
      </p:sp>
      <p:pic>
        <p:nvPicPr>
          <p:cNvPr id="3" name="Picture 2">
            <a:extLst>
              <a:ext uri="{FF2B5EF4-FFF2-40B4-BE49-F238E27FC236}">
                <a16:creationId xmlns:a16="http://schemas.microsoft.com/office/drawing/2014/main" id="{A072B825-8323-84A8-5427-FB7101C5173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6521206" y="4255742"/>
            <a:ext cx="4450751" cy="1179449"/>
          </a:xfrm>
          <a:prstGeom prst="rect">
            <a:avLst/>
          </a:prstGeom>
          <a:noFill/>
        </p:spPr>
      </p:pic>
      <p:sp>
        <p:nvSpPr>
          <p:cNvPr id="4" name="TextBox 3">
            <a:extLst>
              <a:ext uri="{FF2B5EF4-FFF2-40B4-BE49-F238E27FC236}">
                <a16:creationId xmlns:a16="http://schemas.microsoft.com/office/drawing/2014/main" id="{2B85ADCD-1D26-6478-C964-073E5967A16D}"/>
              </a:ext>
            </a:extLst>
          </p:cNvPr>
          <p:cNvSpPr txBox="1"/>
          <p:nvPr/>
        </p:nvSpPr>
        <p:spPr>
          <a:xfrm>
            <a:off x="7463140" y="5437253"/>
            <a:ext cx="3738524" cy="523220"/>
          </a:xfrm>
          <a:prstGeom prst="rect">
            <a:avLst/>
          </a:prstGeom>
          <a:noFill/>
        </p:spPr>
        <p:txBody>
          <a:bodyPr wrap="none" rtlCol="0">
            <a:spAutoFit/>
          </a:bodyPr>
          <a:lstStyle/>
          <a:p>
            <a:r>
              <a:rPr lang="en-US" sz="2800" dirty="0"/>
              <a:t>Gallipoli Music Memorial</a:t>
            </a:r>
          </a:p>
        </p:txBody>
      </p:sp>
      <p:pic>
        <p:nvPicPr>
          <p:cNvPr id="1026" name="Picture 2">
            <a:extLst>
              <a:ext uri="{FF2B5EF4-FFF2-40B4-BE49-F238E27FC236}">
                <a16:creationId xmlns:a16="http://schemas.microsoft.com/office/drawing/2014/main" id="{8C4452E1-C513-23A4-2528-251156FD175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739770" y="2195174"/>
            <a:ext cx="1789447" cy="26832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87063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8460FCD8-A027-DB04-8CDA-5A6660B9C2A2}"/>
              </a:ext>
            </a:extLst>
          </p:cNvPr>
          <p:cNvSpPr/>
          <p:nvPr/>
        </p:nvSpPr>
        <p:spPr>
          <a:xfrm>
            <a:off x="2139350" y="4353873"/>
            <a:ext cx="8246853" cy="1426534"/>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CCC90EEC-4D8B-12CD-B891-F03401E5F6C1}"/>
              </a:ext>
            </a:extLst>
          </p:cNvPr>
          <p:cNvSpPr/>
          <p:nvPr/>
        </p:nvSpPr>
        <p:spPr>
          <a:xfrm>
            <a:off x="5603466" y="1077594"/>
            <a:ext cx="6239133" cy="236526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5E51733-3091-2F00-EDFF-86D2AFC62DCC}"/>
              </a:ext>
            </a:extLst>
          </p:cNvPr>
          <p:cNvSpPr/>
          <p:nvPr/>
        </p:nvSpPr>
        <p:spPr>
          <a:xfrm>
            <a:off x="797067" y="1122219"/>
            <a:ext cx="4671205" cy="230678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7E3929-C926-374E-DA4E-D3E105DC30A2}"/>
              </a:ext>
            </a:extLst>
          </p:cNvPr>
          <p:cNvSpPr>
            <a:spLocks noGrp="1"/>
          </p:cNvSpPr>
          <p:nvPr>
            <p:ph type="title"/>
          </p:nvPr>
        </p:nvSpPr>
        <p:spPr>
          <a:xfrm>
            <a:off x="228600" y="1"/>
            <a:ext cx="10515600" cy="1108364"/>
          </a:xfrm>
        </p:spPr>
        <p:txBody>
          <a:bodyPr/>
          <a:lstStyle/>
          <a:p>
            <a:r>
              <a:rPr lang="en-US" dirty="0"/>
              <a:t>Project outcomes &amp; legacy </a:t>
            </a:r>
          </a:p>
        </p:txBody>
      </p:sp>
      <p:sp>
        <p:nvSpPr>
          <p:cNvPr id="4" name="TextBox 3">
            <a:extLst>
              <a:ext uri="{FF2B5EF4-FFF2-40B4-BE49-F238E27FC236}">
                <a16:creationId xmlns:a16="http://schemas.microsoft.com/office/drawing/2014/main" id="{57001154-3577-BDFF-8CF9-9257E69E188C}"/>
              </a:ext>
            </a:extLst>
          </p:cNvPr>
          <p:cNvSpPr txBox="1"/>
          <p:nvPr/>
        </p:nvSpPr>
        <p:spPr>
          <a:xfrm>
            <a:off x="5811282" y="1122219"/>
            <a:ext cx="6031317" cy="2246769"/>
          </a:xfrm>
          <a:prstGeom prst="rect">
            <a:avLst/>
          </a:prstGeom>
          <a:noFill/>
        </p:spPr>
        <p:txBody>
          <a:bodyPr wrap="square" rtlCol="0">
            <a:spAutoFit/>
          </a:bodyPr>
          <a:lstStyle/>
          <a:p>
            <a:r>
              <a:rPr lang="en-US" sz="2000" dirty="0"/>
              <a:t>To create and publish </a:t>
            </a:r>
            <a:r>
              <a:rPr lang="en-US" sz="2000" b="1" dirty="0"/>
              <a:t>high-quality resources </a:t>
            </a:r>
            <a:r>
              <a:rPr lang="en-US" sz="2000" dirty="0"/>
              <a:t>for schools to explore maqam music, including:</a:t>
            </a:r>
          </a:p>
          <a:p>
            <a:pPr marL="800100" lvl="1" indent="-342900">
              <a:buFont typeface="Arial" panose="020B0604020202020204" pitchFamily="34" charset="0"/>
              <a:buChar char="•"/>
            </a:pPr>
            <a:r>
              <a:rPr lang="en-US" sz="2000" dirty="0"/>
              <a:t>a dedicated website</a:t>
            </a:r>
          </a:p>
          <a:p>
            <a:pPr marL="800100" lvl="1" indent="-342900">
              <a:buFont typeface="Arial" panose="020B0604020202020204" pitchFamily="34" charset="0"/>
              <a:buChar char="•"/>
            </a:pPr>
            <a:r>
              <a:rPr lang="en-US" sz="2000" dirty="0"/>
              <a:t>a comprehensive approach to teacher education</a:t>
            </a:r>
          </a:p>
          <a:p>
            <a:pPr marL="800100" lvl="1" indent="-342900">
              <a:buFont typeface="Arial" panose="020B0604020202020204" pitchFamily="34" charset="0"/>
              <a:buChar char="•"/>
            </a:pPr>
            <a:r>
              <a:rPr lang="en-US" sz="2000" dirty="0"/>
              <a:t>creation of KS2 learning resource pack</a:t>
            </a:r>
          </a:p>
          <a:p>
            <a:pPr marL="800100" lvl="1" indent="-342900">
              <a:buFont typeface="Arial" panose="020B0604020202020204" pitchFamily="34" charset="0"/>
              <a:buChar char="•"/>
            </a:pPr>
            <a:r>
              <a:rPr lang="en-US" sz="2000" dirty="0"/>
              <a:t>videos of professional performances, including those taking place in the project</a:t>
            </a:r>
          </a:p>
        </p:txBody>
      </p:sp>
      <p:sp>
        <p:nvSpPr>
          <p:cNvPr id="5" name="TextBox 4">
            <a:extLst>
              <a:ext uri="{FF2B5EF4-FFF2-40B4-BE49-F238E27FC236}">
                <a16:creationId xmlns:a16="http://schemas.microsoft.com/office/drawing/2014/main" id="{3EA48FF5-0B78-1589-1323-BCFE2037407F}"/>
              </a:ext>
            </a:extLst>
          </p:cNvPr>
          <p:cNvSpPr txBox="1"/>
          <p:nvPr/>
        </p:nvSpPr>
        <p:spPr>
          <a:xfrm>
            <a:off x="1014099" y="1328713"/>
            <a:ext cx="4237140" cy="1938992"/>
          </a:xfrm>
          <a:prstGeom prst="rect">
            <a:avLst/>
          </a:prstGeom>
          <a:noFill/>
        </p:spPr>
        <p:txBody>
          <a:bodyPr wrap="square" rtlCol="0">
            <a:spAutoFit/>
          </a:bodyPr>
          <a:lstStyle/>
          <a:p>
            <a:pPr algn="ctr"/>
            <a:r>
              <a:rPr lang="en-US" sz="2000" dirty="0"/>
              <a:t>To </a:t>
            </a:r>
            <a:r>
              <a:rPr lang="en-US" sz="2000" b="1" dirty="0"/>
              <a:t>increase knowledge of and enthusiasm for heritage Turkish music </a:t>
            </a:r>
            <a:r>
              <a:rPr lang="en-US" sz="2000" dirty="0"/>
              <a:t>among the pupils, staff and parents and </a:t>
            </a:r>
            <a:r>
              <a:rPr lang="en-US" sz="2000" dirty="0" err="1"/>
              <a:t>carers</a:t>
            </a:r>
            <a:r>
              <a:rPr lang="en-US" sz="2000" dirty="0"/>
              <a:t> of the target school, and among the wider Edmonton population</a:t>
            </a:r>
          </a:p>
        </p:txBody>
      </p:sp>
      <p:sp>
        <p:nvSpPr>
          <p:cNvPr id="7" name="TextBox 6">
            <a:extLst>
              <a:ext uri="{FF2B5EF4-FFF2-40B4-BE49-F238E27FC236}">
                <a16:creationId xmlns:a16="http://schemas.microsoft.com/office/drawing/2014/main" id="{74FA0141-CC23-BA1E-D17A-1326E91BCC4C}"/>
              </a:ext>
            </a:extLst>
          </p:cNvPr>
          <p:cNvSpPr txBox="1"/>
          <p:nvPr/>
        </p:nvSpPr>
        <p:spPr>
          <a:xfrm>
            <a:off x="2587807" y="4620866"/>
            <a:ext cx="7464843" cy="1015663"/>
          </a:xfrm>
          <a:prstGeom prst="rect">
            <a:avLst/>
          </a:prstGeom>
          <a:noFill/>
        </p:spPr>
        <p:txBody>
          <a:bodyPr wrap="square" rtlCol="0">
            <a:spAutoFit/>
          </a:bodyPr>
          <a:lstStyle/>
          <a:p>
            <a:pPr algn="ctr"/>
            <a:r>
              <a:rPr lang="en-US" sz="2000" dirty="0"/>
              <a:t>To </a:t>
            </a:r>
            <a:r>
              <a:rPr lang="en-US" sz="2000" b="1" dirty="0"/>
              <a:t>create a national profile </a:t>
            </a:r>
            <a:r>
              <a:rPr lang="en-US" sz="2000" dirty="0"/>
              <a:t>of Edmonton’s music-making, cultural heritage and curricular innovation by engagement with the Department for Education, universities and other establishments.</a:t>
            </a:r>
          </a:p>
        </p:txBody>
      </p:sp>
      <p:sp>
        <p:nvSpPr>
          <p:cNvPr id="8" name="Down Arrow 7">
            <a:extLst>
              <a:ext uri="{FF2B5EF4-FFF2-40B4-BE49-F238E27FC236}">
                <a16:creationId xmlns:a16="http://schemas.microsoft.com/office/drawing/2014/main" id="{05180578-C9BA-3FF7-3501-6B5EDC5C577C}"/>
              </a:ext>
            </a:extLst>
          </p:cNvPr>
          <p:cNvSpPr/>
          <p:nvPr/>
        </p:nvSpPr>
        <p:spPr>
          <a:xfrm>
            <a:off x="4373766" y="3426218"/>
            <a:ext cx="641580" cy="11120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own Arrow 11">
            <a:extLst>
              <a:ext uri="{FF2B5EF4-FFF2-40B4-BE49-F238E27FC236}">
                <a16:creationId xmlns:a16="http://schemas.microsoft.com/office/drawing/2014/main" id="{8FF752A0-DA5D-3E32-4D2F-1FF617D6651B}"/>
              </a:ext>
            </a:extLst>
          </p:cNvPr>
          <p:cNvSpPr/>
          <p:nvPr/>
        </p:nvSpPr>
        <p:spPr>
          <a:xfrm>
            <a:off x="6751955" y="3445557"/>
            <a:ext cx="641580" cy="11120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7221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ed Rectangle 14">
            <a:extLst>
              <a:ext uri="{FF2B5EF4-FFF2-40B4-BE49-F238E27FC236}">
                <a16:creationId xmlns:a16="http://schemas.microsoft.com/office/drawing/2014/main" id="{88605E42-BBD3-EA26-42F5-C8EB22FEEC26}"/>
              </a:ext>
            </a:extLst>
          </p:cNvPr>
          <p:cNvSpPr/>
          <p:nvPr/>
        </p:nvSpPr>
        <p:spPr>
          <a:xfrm>
            <a:off x="395287" y="3790100"/>
            <a:ext cx="11539973" cy="2324283"/>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9C6AEFEB-F799-035F-039F-9C08B5DC24CD}"/>
              </a:ext>
            </a:extLst>
          </p:cNvPr>
          <p:cNvSpPr txBox="1"/>
          <p:nvPr/>
        </p:nvSpPr>
        <p:spPr>
          <a:xfrm rot="16200000">
            <a:off x="-436349" y="4636414"/>
            <a:ext cx="2309607" cy="646331"/>
          </a:xfrm>
          <a:prstGeom prst="rect">
            <a:avLst/>
          </a:prstGeom>
          <a:noFill/>
        </p:spPr>
        <p:txBody>
          <a:bodyPr wrap="none" rtlCol="0">
            <a:spAutoFit/>
          </a:bodyPr>
          <a:lstStyle/>
          <a:p>
            <a:r>
              <a:rPr lang="en-US" sz="3600" dirty="0">
                <a:solidFill>
                  <a:schemeClr val="accent6">
                    <a:lumMod val="75000"/>
                  </a:schemeClr>
                </a:solidFill>
              </a:rPr>
              <a:t>community</a:t>
            </a:r>
          </a:p>
        </p:txBody>
      </p:sp>
      <p:sp>
        <p:nvSpPr>
          <p:cNvPr id="14" name="Rounded Rectangle 13">
            <a:extLst>
              <a:ext uri="{FF2B5EF4-FFF2-40B4-BE49-F238E27FC236}">
                <a16:creationId xmlns:a16="http://schemas.microsoft.com/office/drawing/2014/main" id="{2C320226-1705-86B4-C997-92B3A1022161}"/>
              </a:ext>
            </a:extLst>
          </p:cNvPr>
          <p:cNvSpPr/>
          <p:nvPr/>
        </p:nvSpPr>
        <p:spPr>
          <a:xfrm>
            <a:off x="395288" y="1122218"/>
            <a:ext cx="11401424" cy="2517831"/>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7E3929-C926-374E-DA4E-D3E105DC30A2}"/>
              </a:ext>
            </a:extLst>
          </p:cNvPr>
          <p:cNvSpPr>
            <a:spLocks noGrp="1"/>
          </p:cNvSpPr>
          <p:nvPr>
            <p:ph type="title"/>
          </p:nvPr>
        </p:nvSpPr>
        <p:spPr>
          <a:xfrm>
            <a:off x="395288" y="0"/>
            <a:ext cx="10515600" cy="1325563"/>
          </a:xfrm>
        </p:spPr>
        <p:txBody>
          <a:bodyPr/>
          <a:lstStyle/>
          <a:p>
            <a:r>
              <a:rPr lang="en-US" dirty="0"/>
              <a:t>The offering</a:t>
            </a:r>
          </a:p>
        </p:txBody>
      </p:sp>
      <p:sp>
        <p:nvSpPr>
          <p:cNvPr id="4" name="TextBox 3">
            <a:extLst>
              <a:ext uri="{FF2B5EF4-FFF2-40B4-BE49-F238E27FC236}">
                <a16:creationId xmlns:a16="http://schemas.microsoft.com/office/drawing/2014/main" id="{3A368F1A-1C29-2AE0-3A07-154039FCD52D}"/>
              </a:ext>
            </a:extLst>
          </p:cNvPr>
          <p:cNvSpPr txBox="1"/>
          <p:nvPr/>
        </p:nvSpPr>
        <p:spPr>
          <a:xfrm rot="16200000">
            <a:off x="20185" y="1968532"/>
            <a:ext cx="1396536" cy="646331"/>
          </a:xfrm>
          <a:prstGeom prst="rect">
            <a:avLst/>
          </a:prstGeom>
          <a:noFill/>
        </p:spPr>
        <p:txBody>
          <a:bodyPr wrap="none" rtlCol="0">
            <a:spAutoFit/>
          </a:bodyPr>
          <a:lstStyle/>
          <a:p>
            <a:r>
              <a:rPr lang="en-US" sz="3600" dirty="0">
                <a:solidFill>
                  <a:schemeClr val="accent1"/>
                </a:solidFill>
              </a:rPr>
              <a:t>school</a:t>
            </a:r>
          </a:p>
        </p:txBody>
      </p:sp>
      <p:sp>
        <p:nvSpPr>
          <p:cNvPr id="6" name="TextBox 5">
            <a:extLst>
              <a:ext uri="{FF2B5EF4-FFF2-40B4-BE49-F238E27FC236}">
                <a16:creationId xmlns:a16="http://schemas.microsoft.com/office/drawing/2014/main" id="{27D30D8A-E75E-99A7-03D2-513A4942F8E9}"/>
              </a:ext>
            </a:extLst>
          </p:cNvPr>
          <p:cNvSpPr txBox="1"/>
          <p:nvPr/>
        </p:nvSpPr>
        <p:spPr>
          <a:xfrm>
            <a:off x="2857869" y="1413315"/>
            <a:ext cx="1507234" cy="2031325"/>
          </a:xfrm>
          <a:prstGeom prst="rect">
            <a:avLst/>
          </a:prstGeom>
          <a:noFill/>
        </p:spPr>
        <p:txBody>
          <a:bodyPr wrap="square" rtlCol="0">
            <a:spAutoFit/>
          </a:bodyPr>
          <a:lstStyle/>
          <a:p>
            <a:pPr algn="ctr"/>
            <a:r>
              <a:rPr lang="en-US" b="1" dirty="0"/>
              <a:t>session 1</a:t>
            </a:r>
          </a:p>
          <a:p>
            <a:pPr algn="ctr"/>
            <a:r>
              <a:rPr lang="en-US" dirty="0"/>
              <a:t>Professional maqam music performance with commentary on features</a:t>
            </a:r>
          </a:p>
        </p:txBody>
      </p:sp>
      <p:sp>
        <p:nvSpPr>
          <p:cNvPr id="7" name="TextBox 6">
            <a:extLst>
              <a:ext uri="{FF2B5EF4-FFF2-40B4-BE49-F238E27FC236}">
                <a16:creationId xmlns:a16="http://schemas.microsoft.com/office/drawing/2014/main" id="{8F9704C1-F55F-6378-48FA-E730E50C9966}"/>
              </a:ext>
            </a:extLst>
          </p:cNvPr>
          <p:cNvSpPr txBox="1"/>
          <p:nvPr/>
        </p:nvSpPr>
        <p:spPr>
          <a:xfrm>
            <a:off x="4498039" y="1425895"/>
            <a:ext cx="2286398" cy="1200329"/>
          </a:xfrm>
          <a:prstGeom prst="rect">
            <a:avLst/>
          </a:prstGeom>
          <a:noFill/>
        </p:spPr>
        <p:txBody>
          <a:bodyPr wrap="square" rtlCol="0">
            <a:spAutoFit/>
          </a:bodyPr>
          <a:lstStyle/>
          <a:p>
            <a:pPr algn="ctr"/>
            <a:r>
              <a:rPr lang="en-US" b="1" dirty="0"/>
              <a:t>session 2</a:t>
            </a:r>
          </a:p>
          <a:p>
            <a:pPr algn="ctr"/>
            <a:r>
              <a:rPr lang="en-US" dirty="0"/>
              <a:t>Class lesson on cultural background to maqam music</a:t>
            </a:r>
          </a:p>
        </p:txBody>
      </p:sp>
      <p:sp>
        <p:nvSpPr>
          <p:cNvPr id="8" name="TextBox 7">
            <a:extLst>
              <a:ext uri="{FF2B5EF4-FFF2-40B4-BE49-F238E27FC236}">
                <a16:creationId xmlns:a16="http://schemas.microsoft.com/office/drawing/2014/main" id="{4365F302-F72D-875B-3117-CC74DBAEFD1F}"/>
              </a:ext>
            </a:extLst>
          </p:cNvPr>
          <p:cNvSpPr txBox="1"/>
          <p:nvPr/>
        </p:nvSpPr>
        <p:spPr>
          <a:xfrm>
            <a:off x="6723364" y="1413315"/>
            <a:ext cx="2452253" cy="1754326"/>
          </a:xfrm>
          <a:prstGeom prst="rect">
            <a:avLst/>
          </a:prstGeom>
          <a:noFill/>
        </p:spPr>
        <p:txBody>
          <a:bodyPr wrap="square" rtlCol="0">
            <a:spAutoFit/>
          </a:bodyPr>
          <a:lstStyle/>
          <a:p>
            <a:pPr algn="ctr"/>
            <a:r>
              <a:rPr lang="en-US" b="1" dirty="0"/>
              <a:t>sessions 3 &amp; 4</a:t>
            </a:r>
          </a:p>
          <a:p>
            <a:pPr algn="ctr"/>
            <a:r>
              <a:rPr lang="en-US" sz="1800" dirty="0">
                <a:effectLst/>
                <a:ea typeface="Calibri" panose="020F0502020204030204" pitchFamily="34" charset="0"/>
                <a:cs typeface="Times New Roman" panose="02020603050405020304" pitchFamily="18" charset="0"/>
              </a:rPr>
              <a:t>Creative response &amp; composition workshops for students led by musician practitioner and GMM facilitator</a:t>
            </a:r>
            <a:r>
              <a:rPr lang="en-GB" dirty="0">
                <a:effectLst/>
              </a:rPr>
              <a:t> </a:t>
            </a:r>
            <a:endParaRPr lang="en-US" dirty="0"/>
          </a:p>
        </p:txBody>
      </p:sp>
      <p:sp>
        <p:nvSpPr>
          <p:cNvPr id="10" name="TextBox 9">
            <a:extLst>
              <a:ext uri="{FF2B5EF4-FFF2-40B4-BE49-F238E27FC236}">
                <a16:creationId xmlns:a16="http://schemas.microsoft.com/office/drawing/2014/main" id="{375D79A9-DBFE-DC86-16BF-0A83B645074A}"/>
              </a:ext>
            </a:extLst>
          </p:cNvPr>
          <p:cNvSpPr txBox="1"/>
          <p:nvPr/>
        </p:nvSpPr>
        <p:spPr>
          <a:xfrm>
            <a:off x="9211523" y="1413315"/>
            <a:ext cx="2452253" cy="923330"/>
          </a:xfrm>
          <a:prstGeom prst="rect">
            <a:avLst/>
          </a:prstGeom>
          <a:noFill/>
        </p:spPr>
        <p:txBody>
          <a:bodyPr wrap="square" rtlCol="0">
            <a:spAutoFit/>
          </a:bodyPr>
          <a:lstStyle/>
          <a:p>
            <a:pPr algn="ctr"/>
            <a:r>
              <a:rPr lang="en-US" b="1" dirty="0"/>
              <a:t>session 5</a:t>
            </a:r>
          </a:p>
          <a:p>
            <a:pPr algn="ctr"/>
            <a:r>
              <a:rPr lang="en-US" sz="1800" dirty="0">
                <a:effectLst/>
                <a:ea typeface="Calibri" panose="020F0502020204030204" pitchFamily="34" charset="0"/>
                <a:cs typeface="Times New Roman" panose="02020603050405020304" pitchFamily="18" charset="0"/>
              </a:rPr>
              <a:t>Student performance at the school…</a:t>
            </a:r>
            <a:endParaRPr lang="en-US" dirty="0"/>
          </a:p>
        </p:txBody>
      </p:sp>
      <p:sp>
        <p:nvSpPr>
          <p:cNvPr id="12" name="TextBox 11">
            <a:extLst>
              <a:ext uri="{FF2B5EF4-FFF2-40B4-BE49-F238E27FC236}">
                <a16:creationId xmlns:a16="http://schemas.microsoft.com/office/drawing/2014/main" id="{A9246048-45F9-50C6-BC77-4F0F7BDF8BA4}"/>
              </a:ext>
            </a:extLst>
          </p:cNvPr>
          <p:cNvSpPr txBox="1"/>
          <p:nvPr/>
        </p:nvSpPr>
        <p:spPr>
          <a:xfrm>
            <a:off x="9211523" y="4314448"/>
            <a:ext cx="2452253" cy="646331"/>
          </a:xfrm>
          <a:prstGeom prst="rect">
            <a:avLst/>
          </a:prstGeom>
          <a:noFill/>
        </p:spPr>
        <p:txBody>
          <a:bodyPr wrap="square" rtlCol="0">
            <a:spAutoFit/>
          </a:bodyPr>
          <a:lstStyle/>
          <a:p>
            <a:pPr algn="ctr"/>
            <a:r>
              <a:rPr lang="en-US" sz="1800" dirty="0">
                <a:effectLst/>
                <a:ea typeface="Calibri" panose="020F0502020204030204" pitchFamily="34" charset="0"/>
                <a:cs typeface="Times New Roman" panose="02020603050405020304" pitchFamily="18" charset="0"/>
              </a:rPr>
              <a:t>…to which parents and </a:t>
            </a:r>
            <a:r>
              <a:rPr lang="en-US" sz="1800" dirty="0" err="1">
                <a:effectLst/>
                <a:ea typeface="Calibri" panose="020F0502020204030204" pitchFamily="34" charset="0"/>
                <a:cs typeface="Times New Roman" panose="02020603050405020304" pitchFamily="18" charset="0"/>
              </a:rPr>
              <a:t>carers</a:t>
            </a:r>
            <a:r>
              <a:rPr lang="en-US" sz="1800" dirty="0">
                <a:effectLst/>
                <a:ea typeface="Calibri" panose="020F0502020204030204" pitchFamily="34" charset="0"/>
                <a:cs typeface="Times New Roman" panose="02020603050405020304" pitchFamily="18" charset="0"/>
              </a:rPr>
              <a:t> are invited</a:t>
            </a:r>
            <a:endParaRPr lang="en-US" dirty="0"/>
          </a:p>
        </p:txBody>
      </p:sp>
      <p:sp>
        <p:nvSpPr>
          <p:cNvPr id="19" name="Down Arrow 18">
            <a:extLst>
              <a:ext uri="{FF2B5EF4-FFF2-40B4-BE49-F238E27FC236}">
                <a16:creationId xmlns:a16="http://schemas.microsoft.com/office/drawing/2014/main" id="{3F231E5D-E871-162E-F546-55626D7AC4FB}"/>
              </a:ext>
            </a:extLst>
          </p:cNvPr>
          <p:cNvSpPr/>
          <p:nvPr/>
        </p:nvSpPr>
        <p:spPr>
          <a:xfrm>
            <a:off x="9613143" y="2784897"/>
            <a:ext cx="678873" cy="147517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own Arrow 19">
            <a:extLst>
              <a:ext uri="{FF2B5EF4-FFF2-40B4-BE49-F238E27FC236}">
                <a16:creationId xmlns:a16="http://schemas.microsoft.com/office/drawing/2014/main" id="{B873EA03-FE04-EB15-F459-44571C647CA1}"/>
              </a:ext>
            </a:extLst>
          </p:cNvPr>
          <p:cNvSpPr/>
          <p:nvPr/>
        </p:nvSpPr>
        <p:spPr>
          <a:xfrm rot="10800000">
            <a:off x="10236965" y="2743596"/>
            <a:ext cx="678873" cy="1475176"/>
          </a:xfrm>
          <a:prstGeom prst="downArrow">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4E24679C-A81A-A75B-EAEC-6C576E1791C5}"/>
              </a:ext>
            </a:extLst>
          </p:cNvPr>
          <p:cNvSpPr txBox="1"/>
          <p:nvPr/>
        </p:nvSpPr>
        <p:spPr>
          <a:xfrm>
            <a:off x="1314729" y="1411530"/>
            <a:ext cx="1507234" cy="1200329"/>
          </a:xfrm>
          <a:prstGeom prst="rect">
            <a:avLst/>
          </a:prstGeom>
          <a:noFill/>
        </p:spPr>
        <p:txBody>
          <a:bodyPr wrap="square" rtlCol="0">
            <a:spAutoFit/>
          </a:bodyPr>
          <a:lstStyle/>
          <a:p>
            <a:pPr algn="ctr"/>
            <a:r>
              <a:rPr lang="en-US" b="1" dirty="0"/>
              <a:t>Teacher CPD</a:t>
            </a:r>
          </a:p>
          <a:p>
            <a:pPr algn="ctr"/>
            <a:r>
              <a:rPr lang="en-US" dirty="0"/>
              <a:t>project orientation for staff</a:t>
            </a:r>
          </a:p>
        </p:txBody>
      </p:sp>
    </p:spTree>
    <p:extLst>
      <p:ext uri="{BB962C8B-B14F-4D97-AF65-F5344CB8AC3E}">
        <p14:creationId xmlns:p14="http://schemas.microsoft.com/office/powerpoint/2010/main" val="1937443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F9077-AB8A-95AA-E7D1-C8BAC431C4BD}"/>
              </a:ext>
            </a:extLst>
          </p:cNvPr>
          <p:cNvSpPr>
            <a:spLocks noGrp="1"/>
          </p:cNvSpPr>
          <p:nvPr>
            <p:ph type="title"/>
          </p:nvPr>
        </p:nvSpPr>
        <p:spPr/>
        <p:txBody>
          <a:bodyPr/>
          <a:lstStyle/>
          <a:p>
            <a:r>
              <a:rPr lang="en-US" dirty="0"/>
              <a:t>Session 1: performance </a:t>
            </a:r>
          </a:p>
        </p:txBody>
      </p:sp>
      <p:sp>
        <p:nvSpPr>
          <p:cNvPr id="3" name="Content Placeholder 2">
            <a:extLst>
              <a:ext uri="{FF2B5EF4-FFF2-40B4-BE49-F238E27FC236}">
                <a16:creationId xmlns:a16="http://schemas.microsoft.com/office/drawing/2014/main" id="{841CB15B-7030-8CC8-D675-7F697B5A3D74}"/>
              </a:ext>
            </a:extLst>
          </p:cNvPr>
          <p:cNvSpPr>
            <a:spLocks noGrp="1"/>
          </p:cNvSpPr>
          <p:nvPr>
            <p:ph idx="1"/>
          </p:nvPr>
        </p:nvSpPr>
        <p:spPr>
          <a:xfrm>
            <a:off x="838200" y="1414732"/>
            <a:ext cx="10515600" cy="4762231"/>
          </a:xfrm>
        </p:spPr>
        <p:txBody>
          <a:bodyPr>
            <a:normAutofit fontScale="70000" lnSpcReduction="20000"/>
          </a:bodyPr>
          <a:lstStyle/>
          <a:p>
            <a:pPr marL="0" indent="0">
              <a:buNone/>
            </a:pPr>
            <a:r>
              <a:rPr lang="en-US" dirty="0">
                <a:solidFill>
                  <a:schemeClr val="accent1">
                    <a:lumMod val="75000"/>
                  </a:schemeClr>
                </a:solidFill>
              </a:rPr>
              <a:t>Led by EK &amp; professional musicians with GMM facilitator</a:t>
            </a:r>
          </a:p>
          <a:p>
            <a:r>
              <a:rPr lang="en-US" b="1" dirty="0"/>
              <a:t>Welcome</a:t>
            </a:r>
            <a:r>
              <a:rPr lang="en-US" dirty="0"/>
              <a:t> One of the musicians welcomes the children and briefly introduces the format of the ‘mini concert’ (performances, guided tour of instruments, joining in)</a:t>
            </a:r>
          </a:p>
          <a:p>
            <a:r>
              <a:rPr lang="en-US" b="1" dirty="0"/>
              <a:t>Opening piece performance</a:t>
            </a:r>
          </a:p>
          <a:p>
            <a:r>
              <a:rPr lang="en-US" b="1" dirty="0"/>
              <a:t>‘Guided tour’ of the musicians &amp; their instruments </a:t>
            </a:r>
            <a:r>
              <a:rPr lang="en-US" dirty="0"/>
              <a:t>Musicians demonstrate their instruments, how they’re made, what their range is, what they’re used for including voice.</a:t>
            </a:r>
          </a:p>
          <a:p>
            <a:r>
              <a:rPr lang="en-US" b="1" dirty="0"/>
              <a:t>Listening exercise</a:t>
            </a:r>
            <a:r>
              <a:rPr lang="en-US" dirty="0"/>
              <a:t>: Students have mime tasks to complete (e.g. standing up, sitting down, hands in air) when they hear a particular instrument as the musicians replay the opening piece.</a:t>
            </a:r>
          </a:p>
          <a:p>
            <a:r>
              <a:rPr lang="en-US" b="1" dirty="0"/>
              <a:t>Second piece performance</a:t>
            </a:r>
          </a:p>
          <a:p>
            <a:r>
              <a:rPr lang="en-US" b="1" dirty="0"/>
              <a:t>Harmony exercise</a:t>
            </a:r>
            <a:r>
              <a:rPr lang="en-US" dirty="0"/>
              <a:t> Lead musician highlights a harmony/chord heard in the previous piece, splits students into 3 groups, assigns a note to each group and gets them to </a:t>
            </a:r>
            <a:r>
              <a:rPr lang="en-US" dirty="0" err="1"/>
              <a:t>harmonise</a:t>
            </a:r>
            <a:r>
              <a:rPr lang="en-US" dirty="0"/>
              <a:t>.</a:t>
            </a:r>
          </a:p>
          <a:p>
            <a:r>
              <a:rPr lang="en-US" b="1" dirty="0"/>
              <a:t>Clapping exercise</a:t>
            </a:r>
            <a:r>
              <a:rPr lang="en-US" dirty="0"/>
              <a:t> Musicians play piece, then highlight a rhythm featured in it. Students are shown how to clap back a simple rhythm. Students then clap along rhythm when piece is played again</a:t>
            </a:r>
          </a:p>
          <a:p>
            <a:r>
              <a:rPr lang="en-US" b="1" dirty="0"/>
              <a:t>Closing piece performance</a:t>
            </a:r>
          </a:p>
          <a:p>
            <a:r>
              <a:rPr lang="en-US" dirty="0" err="1"/>
              <a:t>Pro</a:t>
            </a:r>
            <a:r>
              <a:rPr lang="en-US" b="1" dirty="0" err="1"/>
              <a:t>gramme</a:t>
            </a:r>
            <a:r>
              <a:rPr lang="en-US" b="1" dirty="0"/>
              <a:t> exposition </a:t>
            </a:r>
            <a:r>
              <a:rPr lang="en-US" dirty="0"/>
              <a:t>GMM facilitator/teacher explains the structure of the upcoming </a:t>
            </a:r>
            <a:r>
              <a:rPr lang="en-US" dirty="0" err="1"/>
              <a:t>programme</a:t>
            </a:r>
            <a:r>
              <a:rPr lang="en-US" dirty="0"/>
              <a:t> to the students with a focus on becoming composers</a:t>
            </a:r>
          </a:p>
          <a:p>
            <a:endParaRPr lang="en-US" dirty="0"/>
          </a:p>
        </p:txBody>
      </p:sp>
      <p:sp>
        <p:nvSpPr>
          <p:cNvPr id="4" name="TextBox 3">
            <a:extLst>
              <a:ext uri="{FF2B5EF4-FFF2-40B4-BE49-F238E27FC236}">
                <a16:creationId xmlns:a16="http://schemas.microsoft.com/office/drawing/2014/main" id="{B060CEA4-D93A-A7AA-1EF5-2F1D8A2D6227}"/>
              </a:ext>
            </a:extLst>
          </p:cNvPr>
          <p:cNvSpPr txBox="1"/>
          <p:nvPr/>
        </p:nvSpPr>
        <p:spPr>
          <a:xfrm>
            <a:off x="6137379" y="689546"/>
            <a:ext cx="1560042" cy="646331"/>
          </a:xfrm>
          <a:prstGeom prst="rect">
            <a:avLst/>
          </a:prstGeom>
          <a:noFill/>
        </p:spPr>
        <p:txBody>
          <a:bodyPr wrap="none" rtlCol="0">
            <a:spAutoFit/>
          </a:bodyPr>
          <a:lstStyle/>
          <a:p>
            <a:r>
              <a:rPr lang="en-US" sz="3600" b="1" dirty="0">
                <a:solidFill>
                  <a:srgbClr val="C00000"/>
                </a:solidFill>
              </a:rPr>
              <a:t>6/3/24</a:t>
            </a:r>
          </a:p>
        </p:txBody>
      </p:sp>
    </p:spTree>
    <p:extLst>
      <p:ext uri="{BB962C8B-B14F-4D97-AF65-F5344CB8AC3E}">
        <p14:creationId xmlns:p14="http://schemas.microsoft.com/office/powerpoint/2010/main" val="3201550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F9077-AB8A-95AA-E7D1-C8BAC431C4BD}"/>
              </a:ext>
            </a:extLst>
          </p:cNvPr>
          <p:cNvSpPr>
            <a:spLocks noGrp="1"/>
          </p:cNvSpPr>
          <p:nvPr>
            <p:ph type="title"/>
          </p:nvPr>
        </p:nvSpPr>
        <p:spPr/>
        <p:txBody>
          <a:bodyPr/>
          <a:lstStyle/>
          <a:p>
            <a:r>
              <a:rPr lang="en-US" dirty="0"/>
              <a:t>Session 2: Ottoman history lesson</a:t>
            </a:r>
          </a:p>
        </p:txBody>
      </p:sp>
      <p:sp>
        <p:nvSpPr>
          <p:cNvPr id="3" name="Content Placeholder 2">
            <a:extLst>
              <a:ext uri="{FF2B5EF4-FFF2-40B4-BE49-F238E27FC236}">
                <a16:creationId xmlns:a16="http://schemas.microsoft.com/office/drawing/2014/main" id="{841CB15B-7030-8CC8-D675-7F697B5A3D74}"/>
              </a:ext>
            </a:extLst>
          </p:cNvPr>
          <p:cNvSpPr>
            <a:spLocks noGrp="1"/>
          </p:cNvSpPr>
          <p:nvPr>
            <p:ph idx="1"/>
          </p:nvPr>
        </p:nvSpPr>
        <p:spPr/>
        <p:txBody>
          <a:bodyPr/>
          <a:lstStyle/>
          <a:p>
            <a:pPr marL="0" indent="0">
              <a:buNone/>
            </a:pPr>
            <a:r>
              <a:rPr lang="en-US" dirty="0">
                <a:solidFill>
                  <a:schemeClr val="accent1">
                    <a:lumMod val="75000"/>
                  </a:schemeClr>
                </a:solidFill>
              </a:rPr>
              <a:t>Led by class teacher</a:t>
            </a:r>
            <a:endParaRPr lang="en-US" dirty="0"/>
          </a:p>
          <a:p>
            <a:r>
              <a:rPr lang="en-US" dirty="0"/>
              <a:t>pre-made lesson plan and digital resources</a:t>
            </a:r>
          </a:p>
          <a:p>
            <a:r>
              <a:rPr lang="en-US" dirty="0"/>
              <a:t>setting the context for the workshops</a:t>
            </a:r>
          </a:p>
          <a:p>
            <a:r>
              <a:rPr lang="en-US" dirty="0"/>
              <a:t>class teacher-delivered</a:t>
            </a:r>
          </a:p>
          <a:p>
            <a:r>
              <a:rPr lang="en-US" dirty="0"/>
              <a:t>will be covered in more detail later in this session</a:t>
            </a:r>
          </a:p>
          <a:p>
            <a:endParaRPr lang="en-US" dirty="0"/>
          </a:p>
        </p:txBody>
      </p:sp>
      <p:sp>
        <p:nvSpPr>
          <p:cNvPr id="4" name="TextBox 3">
            <a:extLst>
              <a:ext uri="{FF2B5EF4-FFF2-40B4-BE49-F238E27FC236}">
                <a16:creationId xmlns:a16="http://schemas.microsoft.com/office/drawing/2014/main" id="{C1F0F083-2853-A84B-1F72-F39432EA532A}"/>
              </a:ext>
            </a:extLst>
          </p:cNvPr>
          <p:cNvSpPr txBox="1"/>
          <p:nvPr/>
        </p:nvSpPr>
        <p:spPr>
          <a:xfrm>
            <a:off x="7896225" y="1244183"/>
            <a:ext cx="3426002" cy="646331"/>
          </a:xfrm>
          <a:prstGeom prst="rect">
            <a:avLst/>
          </a:prstGeom>
          <a:noFill/>
        </p:spPr>
        <p:txBody>
          <a:bodyPr wrap="none" rtlCol="0">
            <a:spAutoFit/>
          </a:bodyPr>
          <a:lstStyle/>
          <a:p>
            <a:r>
              <a:rPr lang="en-US" sz="3600" b="1" dirty="0">
                <a:solidFill>
                  <a:srgbClr val="C00000"/>
                </a:solidFill>
              </a:rPr>
              <a:t>week of 13/3/24</a:t>
            </a:r>
          </a:p>
        </p:txBody>
      </p:sp>
    </p:spTree>
    <p:extLst>
      <p:ext uri="{BB962C8B-B14F-4D97-AF65-F5344CB8AC3E}">
        <p14:creationId xmlns:p14="http://schemas.microsoft.com/office/powerpoint/2010/main" val="3565543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F9077-AB8A-95AA-E7D1-C8BAC431C4BD}"/>
              </a:ext>
            </a:extLst>
          </p:cNvPr>
          <p:cNvSpPr>
            <a:spLocks noGrp="1"/>
          </p:cNvSpPr>
          <p:nvPr>
            <p:ph type="title"/>
          </p:nvPr>
        </p:nvSpPr>
        <p:spPr/>
        <p:txBody>
          <a:bodyPr/>
          <a:lstStyle/>
          <a:p>
            <a:r>
              <a:rPr lang="en-US" dirty="0"/>
              <a:t>Session 3: Soundscape workshop 1</a:t>
            </a:r>
          </a:p>
        </p:txBody>
      </p:sp>
      <p:sp>
        <p:nvSpPr>
          <p:cNvPr id="3" name="Content Placeholder 2">
            <a:extLst>
              <a:ext uri="{FF2B5EF4-FFF2-40B4-BE49-F238E27FC236}">
                <a16:creationId xmlns:a16="http://schemas.microsoft.com/office/drawing/2014/main" id="{841CB15B-7030-8CC8-D675-7F697B5A3D74}"/>
              </a:ext>
            </a:extLst>
          </p:cNvPr>
          <p:cNvSpPr>
            <a:spLocks noGrp="1"/>
          </p:cNvSpPr>
          <p:nvPr>
            <p:ph idx="1"/>
          </p:nvPr>
        </p:nvSpPr>
        <p:spPr>
          <a:xfrm>
            <a:off x="838200" y="1825625"/>
            <a:ext cx="11093970" cy="1142427"/>
          </a:xfrm>
        </p:spPr>
        <p:txBody>
          <a:bodyPr>
            <a:normAutofit/>
          </a:bodyPr>
          <a:lstStyle/>
          <a:p>
            <a:pPr marL="0" indent="0">
              <a:buNone/>
            </a:pPr>
            <a:r>
              <a:rPr lang="en-US" dirty="0">
                <a:solidFill>
                  <a:schemeClr val="accent1">
                    <a:lumMod val="75000"/>
                  </a:schemeClr>
                </a:solidFill>
              </a:rPr>
              <a:t>Led by Music Specialist (MS) and GMM Facilitator, supported by class teacher</a:t>
            </a:r>
            <a:endParaRPr lang="en-US" b="1" dirty="0"/>
          </a:p>
        </p:txBody>
      </p:sp>
      <p:sp>
        <p:nvSpPr>
          <p:cNvPr id="4" name="TextBox 3">
            <a:extLst>
              <a:ext uri="{FF2B5EF4-FFF2-40B4-BE49-F238E27FC236}">
                <a16:creationId xmlns:a16="http://schemas.microsoft.com/office/drawing/2014/main" id="{5938A52D-3269-DDF2-78D4-C781B3FAB555}"/>
              </a:ext>
            </a:extLst>
          </p:cNvPr>
          <p:cNvSpPr txBox="1"/>
          <p:nvPr/>
        </p:nvSpPr>
        <p:spPr>
          <a:xfrm>
            <a:off x="8670716" y="1079290"/>
            <a:ext cx="1742785" cy="646331"/>
          </a:xfrm>
          <a:prstGeom prst="rect">
            <a:avLst/>
          </a:prstGeom>
          <a:noFill/>
        </p:spPr>
        <p:txBody>
          <a:bodyPr wrap="none" rtlCol="0">
            <a:spAutoFit/>
          </a:bodyPr>
          <a:lstStyle/>
          <a:p>
            <a:r>
              <a:rPr lang="en-US" sz="3600" b="1" dirty="0">
                <a:solidFill>
                  <a:srgbClr val="C00000"/>
                </a:solidFill>
              </a:rPr>
              <a:t>17/4/24</a:t>
            </a:r>
          </a:p>
        </p:txBody>
      </p:sp>
      <p:sp>
        <p:nvSpPr>
          <p:cNvPr id="6" name="TextBox 5">
            <a:extLst>
              <a:ext uri="{FF2B5EF4-FFF2-40B4-BE49-F238E27FC236}">
                <a16:creationId xmlns:a16="http://schemas.microsoft.com/office/drawing/2014/main" id="{BD866E09-F14F-EDB1-420A-974505BAF01F}"/>
              </a:ext>
            </a:extLst>
          </p:cNvPr>
          <p:cNvSpPr txBox="1"/>
          <p:nvPr/>
        </p:nvSpPr>
        <p:spPr>
          <a:xfrm>
            <a:off x="1236688" y="2884811"/>
            <a:ext cx="6100996" cy="3108543"/>
          </a:xfrm>
          <a:prstGeom prst="rect">
            <a:avLst/>
          </a:prstGeom>
          <a:noFill/>
        </p:spPr>
        <p:txBody>
          <a:bodyPr wrap="square">
            <a:spAutoFit/>
          </a:bodyPr>
          <a:lstStyle/>
          <a:p>
            <a:pPr marL="0"/>
            <a:r>
              <a:rPr lang="en-US" sz="2800" dirty="0">
                <a:solidFill>
                  <a:srgbClr val="00728F"/>
                </a:solidFill>
              </a:rPr>
              <a:t>L.O.s </a:t>
            </a:r>
          </a:p>
          <a:p>
            <a:pPr marL="914400" lvl="1" indent="-457200">
              <a:buFont typeface="Arial" panose="020B0604020202020204" pitchFamily="34" charset="0"/>
              <a:buChar char="•"/>
            </a:pPr>
            <a:r>
              <a:rPr lang="en-US" sz="2800" dirty="0">
                <a:solidFill>
                  <a:srgbClr val="00728F"/>
                </a:solidFill>
              </a:rPr>
              <a:t>To learn a simple line notation method of transcribing sounds </a:t>
            </a:r>
          </a:p>
          <a:p>
            <a:pPr marL="914400" lvl="1" indent="-457200">
              <a:buFont typeface="Arial" panose="020B0604020202020204" pitchFamily="34" charset="0"/>
              <a:buChar char="•"/>
            </a:pPr>
            <a:endParaRPr lang="en-US" sz="2800" dirty="0">
              <a:solidFill>
                <a:srgbClr val="00728F"/>
              </a:solidFill>
            </a:endParaRPr>
          </a:p>
          <a:p>
            <a:pPr marL="914400" lvl="1" indent="-457200">
              <a:buFont typeface="Arial" panose="020B0604020202020204" pitchFamily="34" charset="0"/>
              <a:buChar char="•"/>
            </a:pPr>
            <a:r>
              <a:rPr lang="en-US" sz="2800" dirty="0">
                <a:solidFill>
                  <a:srgbClr val="00728F"/>
                </a:solidFill>
              </a:rPr>
              <a:t>To use this method to transcribe a soundscape inspired by an 18</a:t>
            </a:r>
            <a:r>
              <a:rPr lang="en-US" sz="2800" baseline="30000" dirty="0">
                <a:solidFill>
                  <a:srgbClr val="00728F"/>
                </a:solidFill>
              </a:rPr>
              <a:t>th</a:t>
            </a:r>
            <a:r>
              <a:rPr lang="en-US" sz="2800" dirty="0">
                <a:solidFill>
                  <a:srgbClr val="00728F"/>
                </a:solidFill>
              </a:rPr>
              <a:t> Century Ottoman picture</a:t>
            </a:r>
          </a:p>
        </p:txBody>
      </p:sp>
      <p:pic>
        <p:nvPicPr>
          <p:cNvPr id="8" name="Picture 7">
            <a:extLst>
              <a:ext uri="{FF2B5EF4-FFF2-40B4-BE49-F238E27FC236}">
                <a16:creationId xmlns:a16="http://schemas.microsoft.com/office/drawing/2014/main" id="{4F18AAC7-6C90-1802-EC0D-80B05948C51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75912" y="2458328"/>
            <a:ext cx="3031604" cy="4294741"/>
          </a:xfrm>
          <a:prstGeom prst="rect">
            <a:avLst/>
          </a:prstGeom>
        </p:spPr>
      </p:pic>
    </p:spTree>
    <p:extLst>
      <p:ext uri="{BB962C8B-B14F-4D97-AF65-F5344CB8AC3E}">
        <p14:creationId xmlns:p14="http://schemas.microsoft.com/office/powerpoint/2010/main" val="3350727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F9077-AB8A-95AA-E7D1-C8BAC431C4BD}"/>
              </a:ext>
            </a:extLst>
          </p:cNvPr>
          <p:cNvSpPr>
            <a:spLocks noGrp="1"/>
          </p:cNvSpPr>
          <p:nvPr>
            <p:ph type="title"/>
          </p:nvPr>
        </p:nvSpPr>
        <p:spPr/>
        <p:txBody>
          <a:bodyPr/>
          <a:lstStyle/>
          <a:p>
            <a:r>
              <a:rPr lang="en-US" dirty="0"/>
              <a:t>Session 4: Soundscape workshop 2</a:t>
            </a:r>
          </a:p>
        </p:txBody>
      </p:sp>
      <p:sp>
        <p:nvSpPr>
          <p:cNvPr id="3" name="Content Placeholder 2">
            <a:extLst>
              <a:ext uri="{FF2B5EF4-FFF2-40B4-BE49-F238E27FC236}">
                <a16:creationId xmlns:a16="http://schemas.microsoft.com/office/drawing/2014/main" id="{841CB15B-7030-8CC8-D675-7F697B5A3D74}"/>
              </a:ext>
            </a:extLst>
          </p:cNvPr>
          <p:cNvSpPr>
            <a:spLocks noGrp="1"/>
          </p:cNvSpPr>
          <p:nvPr>
            <p:ph idx="1"/>
          </p:nvPr>
        </p:nvSpPr>
        <p:spPr>
          <a:xfrm>
            <a:off x="838200" y="1825625"/>
            <a:ext cx="11135264" cy="4351338"/>
          </a:xfrm>
        </p:spPr>
        <p:txBody>
          <a:bodyPr>
            <a:normAutofit/>
          </a:bodyPr>
          <a:lstStyle/>
          <a:p>
            <a:pPr marL="0" indent="0">
              <a:buNone/>
            </a:pPr>
            <a:r>
              <a:rPr lang="en-US" dirty="0">
                <a:solidFill>
                  <a:schemeClr val="accent1">
                    <a:lumMod val="75000"/>
                  </a:schemeClr>
                </a:solidFill>
              </a:rPr>
              <a:t>Led by Music Specialist (MS) and GMM Facilitator, supported by class teacher</a:t>
            </a:r>
            <a:endParaRPr lang="en-US" b="1" dirty="0"/>
          </a:p>
          <a:p>
            <a:pPr marL="0" indent="0">
              <a:buNone/>
            </a:pPr>
            <a:endParaRPr lang="en-US" dirty="0"/>
          </a:p>
        </p:txBody>
      </p:sp>
      <p:sp>
        <p:nvSpPr>
          <p:cNvPr id="4" name="TextBox 3">
            <a:extLst>
              <a:ext uri="{FF2B5EF4-FFF2-40B4-BE49-F238E27FC236}">
                <a16:creationId xmlns:a16="http://schemas.microsoft.com/office/drawing/2014/main" id="{E2D13500-9737-AFC0-075B-016E1DFC05E6}"/>
              </a:ext>
            </a:extLst>
          </p:cNvPr>
          <p:cNvSpPr txBox="1"/>
          <p:nvPr/>
        </p:nvSpPr>
        <p:spPr>
          <a:xfrm>
            <a:off x="8760657" y="704536"/>
            <a:ext cx="1776448" cy="646331"/>
          </a:xfrm>
          <a:prstGeom prst="rect">
            <a:avLst/>
          </a:prstGeom>
          <a:noFill/>
        </p:spPr>
        <p:txBody>
          <a:bodyPr wrap="none" rtlCol="0">
            <a:spAutoFit/>
          </a:bodyPr>
          <a:lstStyle/>
          <a:p>
            <a:r>
              <a:rPr lang="en-US" sz="3600" b="1" dirty="0">
                <a:solidFill>
                  <a:srgbClr val="C00000"/>
                </a:solidFill>
              </a:rPr>
              <a:t>24/4/24</a:t>
            </a:r>
          </a:p>
        </p:txBody>
      </p:sp>
      <p:sp>
        <p:nvSpPr>
          <p:cNvPr id="6" name="TextBox 5">
            <a:extLst>
              <a:ext uri="{FF2B5EF4-FFF2-40B4-BE49-F238E27FC236}">
                <a16:creationId xmlns:a16="http://schemas.microsoft.com/office/drawing/2014/main" id="{9E6E911C-A9C7-C288-05C0-0ED4BD3200E2}"/>
              </a:ext>
            </a:extLst>
          </p:cNvPr>
          <p:cNvSpPr txBox="1"/>
          <p:nvPr/>
        </p:nvSpPr>
        <p:spPr>
          <a:xfrm>
            <a:off x="1281659" y="2929781"/>
            <a:ext cx="6614566" cy="3539430"/>
          </a:xfrm>
          <a:prstGeom prst="rect">
            <a:avLst/>
          </a:prstGeom>
          <a:noFill/>
        </p:spPr>
        <p:txBody>
          <a:bodyPr wrap="square">
            <a:spAutoFit/>
          </a:bodyPr>
          <a:lstStyle/>
          <a:p>
            <a:pPr marL="0"/>
            <a:r>
              <a:rPr lang="en-US" sz="2800" dirty="0">
                <a:solidFill>
                  <a:srgbClr val="00728F"/>
                </a:solidFill>
              </a:rPr>
              <a:t>L.O.s </a:t>
            </a:r>
          </a:p>
          <a:p>
            <a:pPr marL="914400" lvl="1" indent="-457200">
              <a:buFont typeface="Arial" panose="020B0604020202020204" pitchFamily="34" charset="0"/>
              <a:buChar char="•"/>
            </a:pPr>
            <a:r>
              <a:rPr lang="en-US" sz="2800" dirty="0">
                <a:solidFill>
                  <a:srgbClr val="00728F"/>
                </a:solidFill>
              </a:rPr>
              <a:t>To learn about and listen to dynamic elements in music</a:t>
            </a:r>
          </a:p>
          <a:p>
            <a:pPr lvl="1"/>
            <a:endParaRPr lang="en-US" sz="2800" dirty="0">
              <a:solidFill>
                <a:srgbClr val="00728F"/>
              </a:solidFill>
            </a:endParaRPr>
          </a:p>
          <a:p>
            <a:pPr marL="914400" lvl="1" indent="-457200">
              <a:buFont typeface="Arial" panose="020B0604020202020204" pitchFamily="34" charset="0"/>
              <a:buChar char="•"/>
            </a:pPr>
            <a:r>
              <a:rPr lang="en-US" sz="2800" dirty="0">
                <a:solidFill>
                  <a:srgbClr val="00728F"/>
                </a:solidFill>
              </a:rPr>
              <a:t>To use </a:t>
            </a:r>
            <a:r>
              <a:rPr lang="en-US" sz="2800" dirty="0" err="1">
                <a:solidFill>
                  <a:srgbClr val="00728F"/>
                </a:solidFill>
              </a:rPr>
              <a:t>colour</a:t>
            </a:r>
            <a:r>
              <a:rPr lang="en-US" sz="2800" dirty="0">
                <a:solidFill>
                  <a:srgbClr val="00728F"/>
                </a:solidFill>
              </a:rPr>
              <a:t> on our visual notation to add dynamic elements to and enrich our to soundscapes inspired by an 18</a:t>
            </a:r>
            <a:r>
              <a:rPr lang="en-US" sz="2800" baseline="30000" dirty="0">
                <a:solidFill>
                  <a:srgbClr val="00728F"/>
                </a:solidFill>
              </a:rPr>
              <a:t>th</a:t>
            </a:r>
            <a:r>
              <a:rPr lang="en-US" sz="2800" dirty="0">
                <a:solidFill>
                  <a:srgbClr val="00728F"/>
                </a:solidFill>
              </a:rPr>
              <a:t> Century Ottoman picture</a:t>
            </a:r>
          </a:p>
        </p:txBody>
      </p:sp>
      <p:pic>
        <p:nvPicPr>
          <p:cNvPr id="8" name="Picture 7" descr="A drawing of a red and black line&#10;&#10;Description automatically generated">
            <a:extLst>
              <a:ext uri="{FF2B5EF4-FFF2-40B4-BE49-F238E27FC236}">
                <a16:creationId xmlns:a16="http://schemas.microsoft.com/office/drawing/2014/main" id="{F00C6EB5-7763-5B12-B656-2A799E9F812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51058" y="4654446"/>
            <a:ext cx="3497333" cy="1806315"/>
          </a:xfrm>
          <a:prstGeom prst="rect">
            <a:avLst/>
          </a:prstGeom>
        </p:spPr>
      </p:pic>
    </p:spTree>
    <p:extLst>
      <p:ext uri="{BB962C8B-B14F-4D97-AF65-F5344CB8AC3E}">
        <p14:creationId xmlns:p14="http://schemas.microsoft.com/office/powerpoint/2010/main" val="37196691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F9077-AB8A-95AA-E7D1-C8BAC431C4BD}"/>
              </a:ext>
            </a:extLst>
          </p:cNvPr>
          <p:cNvSpPr>
            <a:spLocks noGrp="1"/>
          </p:cNvSpPr>
          <p:nvPr>
            <p:ph type="title"/>
          </p:nvPr>
        </p:nvSpPr>
        <p:spPr/>
        <p:txBody>
          <a:bodyPr/>
          <a:lstStyle/>
          <a:p>
            <a:r>
              <a:rPr lang="en-US" dirty="0"/>
              <a:t>Session 5: Performance of student composition</a:t>
            </a:r>
          </a:p>
        </p:txBody>
      </p:sp>
      <p:sp>
        <p:nvSpPr>
          <p:cNvPr id="3" name="Content Placeholder 2">
            <a:extLst>
              <a:ext uri="{FF2B5EF4-FFF2-40B4-BE49-F238E27FC236}">
                <a16:creationId xmlns:a16="http://schemas.microsoft.com/office/drawing/2014/main" id="{841CB15B-7030-8CC8-D675-7F697B5A3D74}"/>
              </a:ext>
            </a:extLst>
          </p:cNvPr>
          <p:cNvSpPr>
            <a:spLocks noGrp="1"/>
          </p:cNvSpPr>
          <p:nvPr>
            <p:ph idx="1"/>
          </p:nvPr>
        </p:nvSpPr>
        <p:spPr>
          <a:xfrm>
            <a:off x="838200" y="2353456"/>
            <a:ext cx="10515600" cy="3792511"/>
          </a:xfrm>
        </p:spPr>
        <p:txBody>
          <a:bodyPr>
            <a:normAutofit/>
          </a:bodyPr>
          <a:lstStyle/>
          <a:p>
            <a:r>
              <a:rPr lang="en-US" b="1" dirty="0">
                <a:solidFill>
                  <a:schemeClr val="accent1">
                    <a:lumMod val="75000"/>
                  </a:schemeClr>
                </a:solidFill>
              </a:rPr>
              <a:t>Composer </a:t>
            </a:r>
            <a:r>
              <a:rPr lang="en-US" b="1" dirty="0" err="1">
                <a:solidFill>
                  <a:schemeClr val="accent1">
                    <a:lumMod val="75000"/>
                  </a:schemeClr>
                </a:solidFill>
              </a:rPr>
              <a:t>Elif</a:t>
            </a:r>
            <a:r>
              <a:rPr lang="en-US" b="1" dirty="0">
                <a:solidFill>
                  <a:schemeClr val="accent1">
                    <a:lumMod val="75000"/>
                  </a:schemeClr>
                </a:solidFill>
              </a:rPr>
              <a:t> will take students’ compositions, transcribe them into one piece.</a:t>
            </a:r>
          </a:p>
          <a:p>
            <a:endParaRPr lang="en-US" b="1" dirty="0">
              <a:solidFill>
                <a:schemeClr val="accent1">
                  <a:lumMod val="75000"/>
                </a:schemeClr>
              </a:solidFill>
            </a:endParaRPr>
          </a:p>
          <a:p>
            <a:r>
              <a:rPr lang="en-US" b="1" dirty="0">
                <a:solidFill>
                  <a:schemeClr val="accent1">
                    <a:lumMod val="75000"/>
                  </a:schemeClr>
                </a:solidFill>
              </a:rPr>
              <a:t>Piece will be performed to the children and the community by the Turkish musicians</a:t>
            </a:r>
          </a:p>
        </p:txBody>
      </p:sp>
      <p:sp>
        <p:nvSpPr>
          <p:cNvPr id="4" name="TextBox 3">
            <a:extLst>
              <a:ext uri="{FF2B5EF4-FFF2-40B4-BE49-F238E27FC236}">
                <a16:creationId xmlns:a16="http://schemas.microsoft.com/office/drawing/2014/main" id="{CACD7862-B9EB-C136-E295-F74D16F1F20A}"/>
              </a:ext>
            </a:extLst>
          </p:cNvPr>
          <p:cNvSpPr txBox="1"/>
          <p:nvPr/>
        </p:nvSpPr>
        <p:spPr>
          <a:xfrm>
            <a:off x="8850598" y="644576"/>
            <a:ext cx="1560042" cy="646331"/>
          </a:xfrm>
          <a:prstGeom prst="rect">
            <a:avLst/>
          </a:prstGeom>
          <a:noFill/>
        </p:spPr>
        <p:txBody>
          <a:bodyPr wrap="none" rtlCol="0">
            <a:spAutoFit/>
          </a:bodyPr>
          <a:lstStyle/>
          <a:p>
            <a:r>
              <a:rPr lang="en-US" sz="3600" b="1" dirty="0">
                <a:solidFill>
                  <a:srgbClr val="C00000"/>
                </a:solidFill>
              </a:rPr>
              <a:t>8/5/24</a:t>
            </a:r>
          </a:p>
        </p:txBody>
      </p:sp>
    </p:spTree>
    <p:extLst>
      <p:ext uri="{BB962C8B-B14F-4D97-AF65-F5344CB8AC3E}">
        <p14:creationId xmlns:p14="http://schemas.microsoft.com/office/powerpoint/2010/main" val="2997797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F9077-AB8A-95AA-E7D1-C8BAC431C4BD}"/>
              </a:ext>
            </a:extLst>
          </p:cNvPr>
          <p:cNvSpPr>
            <a:spLocks noGrp="1"/>
          </p:cNvSpPr>
          <p:nvPr>
            <p:ph type="title"/>
          </p:nvPr>
        </p:nvSpPr>
        <p:spPr>
          <a:xfrm>
            <a:off x="838200" y="2766218"/>
            <a:ext cx="10515600" cy="1325563"/>
          </a:xfrm>
        </p:spPr>
        <p:txBody>
          <a:bodyPr/>
          <a:lstStyle/>
          <a:p>
            <a:pPr algn="ctr"/>
            <a:r>
              <a:rPr lang="en-US" dirty="0"/>
              <a:t>Session 1: Ottoman History &amp; Culture</a:t>
            </a:r>
            <a:br>
              <a:rPr lang="en-US" dirty="0"/>
            </a:br>
            <a:r>
              <a:rPr lang="en-US" dirty="0"/>
              <a:t>Teacher-led lesson in detail</a:t>
            </a:r>
          </a:p>
        </p:txBody>
      </p:sp>
    </p:spTree>
    <p:extLst>
      <p:ext uri="{BB962C8B-B14F-4D97-AF65-F5344CB8AC3E}">
        <p14:creationId xmlns:p14="http://schemas.microsoft.com/office/powerpoint/2010/main" val="40124541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black background with blue text&#10;&#10;Description automatically generated">
            <a:extLst>
              <a:ext uri="{FF2B5EF4-FFF2-40B4-BE49-F238E27FC236}">
                <a16:creationId xmlns:a16="http://schemas.microsoft.com/office/drawing/2014/main" id="{047CDA7F-8D77-E127-254D-3F6BFA8832B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59713" y="175200"/>
            <a:ext cx="4332287" cy="1661546"/>
          </a:xfrm>
          <a:prstGeom prst="rect">
            <a:avLst/>
          </a:prstGeom>
        </p:spPr>
      </p:pic>
      <p:sp>
        <p:nvSpPr>
          <p:cNvPr id="13" name="Subtitle 12">
            <a:extLst>
              <a:ext uri="{FF2B5EF4-FFF2-40B4-BE49-F238E27FC236}">
                <a16:creationId xmlns:a16="http://schemas.microsoft.com/office/drawing/2014/main" id="{FEC1B11E-AA53-B100-3409-E0749E8F401A}"/>
              </a:ext>
            </a:extLst>
          </p:cNvPr>
          <p:cNvSpPr>
            <a:spLocks noGrp="1"/>
          </p:cNvSpPr>
          <p:nvPr>
            <p:ph type="subTitle" idx="1"/>
          </p:nvPr>
        </p:nvSpPr>
        <p:spPr>
          <a:xfrm>
            <a:off x="-3048" y="4638019"/>
            <a:ext cx="6293012" cy="1330554"/>
          </a:xfrm>
        </p:spPr>
        <p:txBody>
          <a:bodyPr>
            <a:noAutofit/>
          </a:bodyPr>
          <a:lstStyle/>
          <a:p>
            <a:r>
              <a:rPr lang="en-US" sz="8000" dirty="0">
                <a:latin typeface="Garamond" panose="02020404030301010803" pitchFamily="18" charset="0"/>
              </a:rPr>
              <a:t>The Ottomans</a:t>
            </a:r>
          </a:p>
        </p:txBody>
      </p:sp>
      <p:sp>
        <p:nvSpPr>
          <p:cNvPr id="2" name="Subtitle 12">
            <a:extLst>
              <a:ext uri="{FF2B5EF4-FFF2-40B4-BE49-F238E27FC236}">
                <a16:creationId xmlns:a16="http://schemas.microsoft.com/office/drawing/2014/main" id="{19A2EA4F-D5F8-002B-49E6-4F7E66F613D5}"/>
              </a:ext>
            </a:extLst>
          </p:cNvPr>
          <p:cNvSpPr txBox="1">
            <a:spLocks/>
          </p:cNvSpPr>
          <p:nvPr/>
        </p:nvSpPr>
        <p:spPr>
          <a:xfrm>
            <a:off x="235042" y="5668088"/>
            <a:ext cx="11956957" cy="133055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3900" dirty="0">
                <a:solidFill>
                  <a:srgbClr val="00728F"/>
                </a:solidFill>
                <a:latin typeface="Garamond" panose="02020404030301010803" pitchFamily="18" charset="0"/>
              </a:rPr>
              <a:t>L.O. To learn about the history &amp; culture of the Ottomans 	 and to create an </a:t>
            </a:r>
            <a:r>
              <a:rPr lang="en-US" sz="3900" i="1" dirty="0" err="1">
                <a:solidFill>
                  <a:srgbClr val="00728F"/>
                </a:solidFill>
                <a:latin typeface="Garamond" panose="02020404030301010803" pitchFamily="18" charset="0"/>
              </a:rPr>
              <a:t>iznik</a:t>
            </a:r>
            <a:r>
              <a:rPr lang="en-US" sz="3900" dirty="0">
                <a:solidFill>
                  <a:srgbClr val="00728F"/>
                </a:solidFill>
                <a:latin typeface="Garamond" panose="02020404030301010803" pitchFamily="18" charset="0"/>
              </a:rPr>
              <a:t> tile pattern</a:t>
            </a:r>
          </a:p>
        </p:txBody>
      </p:sp>
      <p:pic>
        <p:nvPicPr>
          <p:cNvPr id="8" name="Picture 7" descr="A group of people playing instruments&#10;&#10;Description automatically generated">
            <a:extLst>
              <a:ext uri="{FF2B5EF4-FFF2-40B4-BE49-F238E27FC236}">
                <a16:creationId xmlns:a16="http://schemas.microsoft.com/office/drawing/2014/main" id="{9BAEE64D-313F-1C20-5752-5C79E5DAE4AC}"/>
              </a:ext>
            </a:extLst>
          </p:cNvPr>
          <p:cNvPicPr>
            <a:picLocks noChangeAspect="1"/>
          </p:cNvPicPr>
          <p:nvPr/>
        </p:nvPicPr>
        <p:blipFill>
          <a:blip r:embed="rId3"/>
          <a:stretch>
            <a:fillRect/>
          </a:stretch>
        </p:blipFill>
        <p:spPr>
          <a:xfrm rot="21244603">
            <a:off x="868638" y="299478"/>
            <a:ext cx="2631635" cy="43118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descr="A painting of men in turbans&#10;&#10;Description automatically generated">
            <a:extLst>
              <a:ext uri="{FF2B5EF4-FFF2-40B4-BE49-F238E27FC236}">
                <a16:creationId xmlns:a16="http://schemas.microsoft.com/office/drawing/2014/main" id="{D92F442F-AAA1-196F-B6F9-AA3705D97F8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777222">
            <a:off x="3907428" y="529328"/>
            <a:ext cx="2758065" cy="40185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descr="A close-up of a tile&#10;&#10;Description automatically generated">
            <a:extLst>
              <a:ext uri="{FF2B5EF4-FFF2-40B4-BE49-F238E27FC236}">
                <a16:creationId xmlns:a16="http://schemas.microsoft.com/office/drawing/2014/main" id="{6E56C4EF-67D2-83EF-D58B-608994E8B08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21290807">
            <a:off x="6694111" y="1852558"/>
            <a:ext cx="4404348" cy="33032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05352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D7839-86AE-2DF9-7D9F-B77389B224C6}"/>
              </a:ext>
            </a:extLst>
          </p:cNvPr>
          <p:cNvSpPr>
            <a:spLocks noGrp="1"/>
          </p:cNvSpPr>
          <p:nvPr>
            <p:ph type="title"/>
          </p:nvPr>
        </p:nvSpPr>
        <p:spPr/>
        <p:txBody>
          <a:bodyPr/>
          <a:lstStyle/>
          <a:p>
            <a:r>
              <a:rPr lang="en-US" dirty="0"/>
              <a:t>Time travel through British history</a:t>
            </a:r>
          </a:p>
        </p:txBody>
      </p:sp>
      <p:pic>
        <p:nvPicPr>
          <p:cNvPr id="7" name="Picture 6">
            <a:extLst>
              <a:ext uri="{FF2B5EF4-FFF2-40B4-BE49-F238E27FC236}">
                <a16:creationId xmlns:a16="http://schemas.microsoft.com/office/drawing/2014/main" id="{50308B78-B68F-CE90-6291-802CB3C19DA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088517" y="2352259"/>
            <a:ext cx="1492257" cy="1527572"/>
          </a:xfrm>
          <a:prstGeom prst="ellipse">
            <a:avLst/>
          </a:prstGeom>
          <a:ln w="152400" cap="rnd">
            <a:solidFill>
              <a:srgbClr val="C00000"/>
            </a:solidFill>
          </a:ln>
          <a:effectLst/>
          <a:scene3d>
            <a:camera prst="orthographicFront"/>
            <a:lightRig rig="contrasting" dir="t">
              <a:rot lat="0" lon="0" rev="3000000"/>
            </a:lightRig>
          </a:scene3d>
          <a:sp3d contourW="7620">
            <a:bevelT w="95250" h="31750"/>
            <a:contourClr>
              <a:srgbClr val="333333"/>
            </a:contourClr>
          </a:sp3d>
        </p:spPr>
      </p:pic>
      <p:pic>
        <p:nvPicPr>
          <p:cNvPr id="8" name="Picture 7">
            <a:extLst>
              <a:ext uri="{FF2B5EF4-FFF2-40B4-BE49-F238E27FC236}">
                <a16:creationId xmlns:a16="http://schemas.microsoft.com/office/drawing/2014/main" id="{0C504029-A406-B479-702A-CD0C1057F58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69145" y="2366506"/>
            <a:ext cx="1507302" cy="1560856"/>
          </a:xfrm>
          <a:prstGeom prst="ellipse">
            <a:avLst/>
          </a:prstGeom>
          <a:ln w="152400" cap="rnd">
            <a:solidFill>
              <a:srgbClr val="C00000"/>
            </a:solidFill>
          </a:ln>
          <a:effectLst/>
          <a:scene3d>
            <a:camera prst="orthographicFront"/>
            <a:lightRig rig="contrasting" dir="t">
              <a:rot lat="0" lon="0" rev="3000000"/>
            </a:lightRig>
          </a:scene3d>
          <a:sp3d contourW="7620">
            <a:bevelT w="95250" h="31750"/>
            <a:contourClr>
              <a:srgbClr val="333333"/>
            </a:contourClr>
          </a:sp3d>
        </p:spPr>
      </p:pic>
      <p:sp>
        <p:nvSpPr>
          <p:cNvPr id="10" name="TextBox 9">
            <a:extLst>
              <a:ext uri="{FF2B5EF4-FFF2-40B4-BE49-F238E27FC236}">
                <a16:creationId xmlns:a16="http://schemas.microsoft.com/office/drawing/2014/main" id="{2789D73E-2978-5E35-8C4E-839344A606B2}"/>
              </a:ext>
            </a:extLst>
          </p:cNvPr>
          <p:cNvSpPr txBox="1"/>
          <p:nvPr/>
        </p:nvSpPr>
        <p:spPr>
          <a:xfrm>
            <a:off x="414429" y="3942588"/>
            <a:ext cx="2100266" cy="646331"/>
          </a:xfrm>
          <a:prstGeom prst="rect">
            <a:avLst/>
          </a:prstGeom>
          <a:noFill/>
        </p:spPr>
        <p:txBody>
          <a:bodyPr wrap="square" rtlCol="0">
            <a:spAutoFit/>
          </a:bodyPr>
          <a:lstStyle/>
          <a:p>
            <a:pPr algn="ctr"/>
            <a:r>
              <a:rPr lang="en-US" b="1" dirty="0">
                <a:cs typeface="Papyrus"/>
              </a:rPr>
              <a:t>Middle Ages </a:t>
            </a:r>
          </a:p>
          <a:p>
            <a:pPr algn="ctr"/>
            <a:r>
              <a:rPr lang="en-US" dirty="0">
                <a:latin typeface="+mj-lt"/>
                <a:cs typeface="Papyrus"/>
              </a:rPr>
              <a:t>1066-1485</a:t>
            </a:r>
          </a:p>
        </p:txBody>
      </p:sp>
      <p:sp>
        <p:nvSpPr>
          <p:cNvPr id="26" name="TextBox 25">
            <a:extLst>
              <a:ext uri="{FF2B5EF4-FFF2-40B4-BE49-F238E27FC236}">
                <a16:creationId xmlns:a16="http://schemas.microsoft.com/office/drawing/2014/main" id="{1F141B6B-D4F1-2D6A-55C9-A2F375ECF6FD}"/>
              </a:ext>
            </a:extLst>
          </p:cNvPr>
          <p:cNvSpPr txBox="1"/>
          <p:nvPr/>
        </p:nvSpPr>
        <p:spPr>
          <a:xfrm>
            <a:off x="2586664" y="3961323"/>
            <a:ext cx="2472263" cy="646331"/>
          </a:xfrm>
          <a:prstGeom prst="rect">
            <a:avLst/>
          </a:prstGeom>
          <a:noFill/>
        </p:spPr>
        <p:txBody>
          <a:bodyPr wrap="square" rtlCol="0">
            <a:spAutoFit/>
          </a:bodyPr>
          <a:lstStyle/>
          <a:p>
            <a:pPr algn="ctr"/>
            <a:r>
              <a:rPr lang="en-US" b="1" dirty="0">
                <a:cs typeface="Papyrus"/>
              </a:rPr>
              <a:t>Tudors &amp; Elizabethans </a:t>
            </a:r>
            <a:r>
              <a:rPr lang="en-US" dirty="0">
                <a:latin typeface="+mj-lt"/>
                <a:cs typeface="Papyrus"/>
              </a:rPr>
              <a:t>1485-1603</a:t>
            </a:r>
          </a:p>
        </p:txBody>
      </p:sp>
      <p:sp>
        <p:nvSpPr>
          <p:cNvPr id="27" name="TextBox 26">
            <a:extLst>
              <a:ext uri="{FF2B5EF4-FFF2-40B4-BE49-F238E27FC236}">
                <a16:creationId xmlns:a16="http://schemas.microsoft.com/office/drawing/2014/main" id="{E23957B3-5133-2AEC-77E4-9EC2FD0ECF5E}"/>
              </a:ext>
            </a:extLst>
          </p:cNvPr>
          <p:cNvSpPr txBox="1"/>
          <p:nvPr/>
        </p:nvSpPr>
        <p:spPr>
          <a:xfrm>
            <a:off x="7404537" y="3954793"/>
            <a:ext cx="1963525" cy="646331"/>
          </a:xfrm>
          <a:prstGeom prst="rect">
            <a:avLst/>
          </a:prstGeom>
          <a:noFill/>
        </p:spPr>
        <p:txBody>
          <a:bodyPr wrap="square" rtlCol="0">
            <a:spAutoFit/>
          </a:bodyPr>
          <a:lstStyle/>
          <a:p>
            <a:pPr algn="ctr"/>
            <a:r>
              <a:rPr lang="en-US" b="1" dirty="0">
                <a:cs typeface="Papyrus"/>
              </a:rPr>
              <a:t>20</a:t>
            </a:r>
            <a:r>
              <a:rPr lang="en-US" b="1" baseline="30000" dirty="0">
                <a:cs typeface="Papyrus"/>
              </a:rPr>
              <a:t>th</a:t>
            </a:r>
            <a:r>
              <a:rPr lang="en-US" b="1" dirty="0">
                <a:cs typeface="Papyrus"/>
              </a:rPr>
              <a:t> Century </a:t>
            </a:r>
          </a:p>
          <a:p>
            <a:pPr algn="ctr"/>
            <a:r>
              <a:rPr lang="en-US" dirty="0">
                <a:latin typeface="+mj-lt"/>
                <a:cs typeface="Papyrus"/>
              </a:rPr>
              <a:t>1900-1999</a:t>
            </a:r>
          </a:p>
        </p:txBody>
      </p:sp>
      <p:sp>
        <p:nvSpPr>
          <p:cNvPr id="28" name="TextBox 27">
            <a:extLst>
              <a:ext uri="{FF2B5EF4-FFF2-40B4-BE49-F238E27FC236}">
                <a16:creationId xmlns:a16="http://schemas.microsoft.com/office/drawing/2014/main" id="{206F6F3C-294B-9446-1B19-9AABB2058F1C}"/>
              </a:ext>
            </a:extLst>
          </p:cNvPr>
          <p:cNvSpPr txBox="1"/>
          <p:nvPr/>
        </p:nvSpPr>
        <p:spPr>
          <a:xfrm>
            <a:off x="9849570" y="3950888"/>
            <a:ext cx="1963525" cy="369332"/>
          </a:xfrm>
          <a:prstGeom prst="rect">
            <a:avLst/>
          </a:prstGeom>
          <a:noFill/>
        </p:spPr>
        <p:txBody>
          <a:bodyPr wrap="square" rtlCol="0">
            <a:spAutoFit/>
          </a:bodyPr>
          <a:lstStyle/>
          <a:p>
            <a:pPr algn="ctr"/>
            <a:r>
              <a:rPr lang="en-US" b="1" dirty="0">
                <a:cs typeface="Papyrus"/>
              </a:rPr>
              <a:t>Modern times</a:t>
            </a:r>
          </a:p>
        </p:txBody>
      </p:sp>
      <p:grpSp>
        <p:nvGrpSpPr>
          <p:cNvPr id="40" name="Group 39">
            <a:extLst>
              <a:ext uri="{FF2B5EF4-FFF2-40B4-BE49-F238E27FC236}">
                <a16:creationId xmlns:a16="http://schemas.microsoft.com/office/drawing/2014/main" id="{96C517BA-E17E-120A-E0AB-FCE23E57EC9A}"/>
              </a:ext>
            </a:extLst>
          </p:cNvPr>
          <p:cNvGrpSpPr/>
          <p:nvPr/>
        </p:nvGrpSpPr>
        <p:grpSpPr>
          <a:xfrm>
            <a:off x="7680736" y="2359055"/>
            <a:ext cx="1541994" cy="1544164"/>
            <a:chOff x="8541667" y="1369517"/>
            <a:chExt cx="1541994" cy="1544164"/>
          </a:xfrm>
        </p:grpSpPr>
        <p:pic>
          <p:nvPicPr>
            <p:cNvPr id="36" name="Picture 35">
              <a:extLst>
                <a:ext uri="{FF2B5EF4-FFF2-40B4-BE49-F238E27FC236}">
                  <a16:creationId xmlns:a16="http://schemas.microsoft.com/office/drawing/2014/main" id="{680B0077-6024-58F7-E836-79723E25A13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41667" y="1386109"/>
              <a:ext cx="1516340" cy="1527572"/>
            </a:xfrm>
            <a:prstGeom prst="rect">
              <a:avLst/>
            </a:prstGeom>
          </p:spPr>
        </p:pic>
        <p:sp>
          <p:nvSpPr>
            <p:cNvPr id="38" name="Oval 37">
              <a:extLst>
                <a:ext uri="{FF2B5EF4-FFF2-40B4-BE49-F238E27FC236}">
                  <a16:creationId xmlns:a16="http://schemas.microsoft.com/office/drawing/2014/main" id="{FEADC5BA-F93C-817A-3A0F-A426C74336A4}"/>
                </a:ext>
              </a:extLst>
            </p:cNvPr>
            <p:cNvSpPr/>
            <p:nvPr/>
          </p:nvSpPr>
          <p:spPr>
            <a:xfrm>
              <a:off x="8563471" y="1369517"/>
              <a:ext cx="1520190" cy="1527572"/>
            </a:xfrm>
            <a:prstGeom prst="ellipse">
              <a:avLst/>
            </a:prstGeom>
            <a:noFill/>
            <a:ln w="16192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2" name="TextBox 41">
            <a:extLst>
              <a:ext uri="{FF2B5EF4-FFF2-40B4-BE49-F238E27FC236}">
                <a16:creationId xmlns:a16="http://schemas.microsoft.com/office/drawing/2014/main" id="{B96145B7-D754-E7AF-759F-76098E4A125C}"/>
              </a:ext>
            </a:extLst>
          </p:cNvPr>
          <p:cNvSpPr txBox="1"/>
          <p:nvPr/>
        </p:nvSpPr>
        <p:spPr>
          <a:xfrm>
            <a:off x="5170356" y="3949433"/>
            <a:ext cx="1963525" cy="923330"/>
          </a:xfrm>
          <a:prstGeom prst="rect">
            <a:avLst/>
          </a:prstGeom>
          <a:noFill/>
        </p:spPr>
        <p:txBody>
          <a:bodyPr wrap="square" rtlCol="0">
            <a:spAutoFit/>
          </a:bodyPr>
          <a:lstStyle/>
          <a:p>
            <a:pPr algn="ctr"/>
            <a:r>
              <a:rPr lang="en-US" b="1" dirty="0">
                <a:cs typeface="Papyrus"/>
              </a:rPr>
              <a:t>Georgians &amp; Victorians </a:t>
            </a:r>
          </a:p>
          <a:p>
            <a:pPr algn="ctr"/>
            <a:r>
              <a:rPr lang="en-US" dirty="0">
                <a:latin typeface="+mj-lt"/>
                <a:cs typeface="Papyrus"/>
              </a:rPr>
              <a:t>1714-1901</a:t>
            </a:r>
          </a:p>
        </p:txBody>
      </p:sp>
      <p:grpSp>
        <p:nvGrpSpPr>
          <p:cNvPr id="47" name="Group 46">
            <a:extLst>
              <a:ext uri="{FF2B5EF4-FFF2-40B4-BE49-F238E27FC236}">
                <a16:creationId xmlns:a16="http://schemas.microsoft.com/office/drawing/2014/main" id="{76C06169-3BA0-CD08-36E9-AF7294F707C5}"/>
              </a:ext>
            </a:extLst>
          </p:cNvPr>
          <p:cNvGrpSpPr/>
          <p:nvPr/>
        </p:nvGrpSpPr>
        <p:grpSpPr>
          <a:xfrm>
            <a:off x="5379398" y="2380531"/>
            <a:ext cx="1520190" cy="1527572"/>
            <a:chOff x="5342868" y="83437"/>
            <a:chExt cx="1520190" cy="1527572"/>
          </a:xfrm>
        </p:grpSpPr>
        <p:pic>
          <p:nvPicPr>
            <p:cNvPr id="43" name="Picture 42">
              <a:extLst>
                <a:ext uri="{FF2B5EF4-FFF2-40B4-BE49-F238E27FC236}">
                  <a16:creationId xmlns:a16="http://schemas.microsoft.com/office/drawing/2014/main" id="{A9C62550-8FB7-98FE-6FE7-E34F74FA38E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352420" y="120034"/>
              <a:ext cx="1473244" cy="1484238"/>
            </a:xfrm>
            <a:prstGeom prst="rect">
              <a:avLst/>
            </a:prstGeom>
          </p:spPr>
        </p:pic>
        <p:sp>
          <p:nvSpPr>
            <p:cNvPr id="46" name="Oval 45">
              <a:extLst>
                <a:ext uri="{FF2B5EF4-FFF2-40B4-BE49-F238E27FC236}">
                  <a16:creationId xmlns:a16="http://schemas.microsoft.com/office/drawing/2014/main" id="{ED624589-A20C-398B-1743-02794BA5786E}"/>
                </a:ext>
              </a:extLst>
            </p:cNvPr>
            <p:cNvSpPr/>
            <p:nvPr/>
          </p:nvSpPr>
          <p:spPr>
            <a:xfrm>
              <a:off x="5342868" y="83437"/>
              <a:ext cx="1520190" cy="1527572"/>
            </a:xfrm>
            <a:prstGeom prst="ellipse">
              <a:avLst/>
            </a:prstGeom>
            <a:noFill/>
            <a:ln w="16192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2" name="Group 51">
            <a:extLst>
              <a:ext uri="{FF2B5EF4-FFF2-40B4-BE49-F238E27FC236}">
                <a16:creationId xmlns:a16="http://schemas.microsoft.com/office/drawing/2014/main" id="{709B473A-3BFB-485C-EE17-3AED7F5D1FB2}"/>
              </a:ext>
            </a:extLst>
          </p:cNvPr>
          <p:cNvGrpSpPr/>
          <p:nvPr/>
        </p:nvGrpSpPr>
        <p:grpSpPr>
          <a:xfrm>
            <a:off x="710156" y="2361354"/>
            <a:ext cx="1556038" cy="1547062"/>
            <a:chOff x="8996105" y="4026475"/>
            <a:chExt cx="1556038" cy="1547062"/>
          </a:xfrm>
        </p:grpSpPr>
        <p:pic>
          <p:nvPicPr>
            <p:cNvPr id="48" name="Picture 47">
              <a:extLst>
                <a:ext uri="{FF2B5EF4-FFF2-40B4-BE49-F238E27FC236}">
                  <a16:creationId xmlns:a16="http://schemas.microsoft.com/office/drawing/2014/main" id="{64EDE83C-536D-7A00-8854-766DC284664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96105" y="4026475"/>
              <a:ext cx="1508812" cy="1508812"/>
            </a:xfrm>
            <a:prstGeom prst="rect">
              <a:avLst/>
            </a:prstGeom>
          </p:spPr>
        </p:pic>
        <p:sp>
          <p:nvSpPr>
            <p:cNvPr id="51" name="Oval 50">
              <a:extLst>
                <a:ext uri="{FF2B5EF4-FFF2-40B4-BE49-F238E27FC236}">
                  <a16:creationId xmlns:a16="http://schemas.microsoft.com/office/drawing/2014/main" id="{09F92F28-36FD-297D-0322-9F41CE6E27DD}"/>
                </a:ext>
              </a:extLst>
            </p:cNvPr>
            <p:cNvSpPr/>
            <p:nvPr/>
          </p:nvSpPr>
          <p:spPr>
            <a:xfrm>
              <a:off x="9031953" y="4045965"/>
              <a:ext cx="1520190" cy="1527572"/>
            </a:xfrm>
            <a:prstGeom prst="ellipse">
              <a:avLst/>
            </a:prstGeom>
            <a:noFill/>
            <a:ln w="16192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4" name="Picture 2" descr="Free Spaceship Aviation illustration and picture">
            <a:extLst>
              <a:ext uri="{FF2B5EF4-FFF2-40B4-BE49-F238E27FC236}">
                <a16:creationId xmlns:a16="http://schemas.microsoft.com/office/drawing/2014/main" id="{336755D4-9ECD-405B-C724-45CE6BA23FA8}"/>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rot="19246187">
            <a:off x="10339562" y="1286551"/>
            <a:ext cx="1374734" cy="1222872"/>
          </a:xfrm>
          <a:prstGeom prst="rect">
            <a:avLst/>
          </a:prstGeom>
          <a:noFill/>
          <a:extLst>
            <a:ext uri="{909E8E84-426E-40DD-AFC4-6F175D3DCCD1}">
              <a14:hiddenFill xmlns:a14="http://schemas.microsoft.com/office/drawing/2010/main">
                <a:solidFill>
                  <a:srgbClr val="FFFFFF"/>
                </a:solidFill>
              </a14:hiddenFill>
            </a:ext>
          </a:extLst>
        </p:spPr>
      </p:pic>
      <p:sp>
        <p:nvSpPr>
          <p:cNvPr id="1027" name="Rectangle 1026">
            <a:extLst>
              <a:ext uri="{FF2B5EF4-FFF2-40B4-BE49-F238E27FC236}">
                <a16:creationId xmlns:a16="http://schemas.microsoft.com/office/drawing/2014/main" id="{2A7A1E61-3ADE-08FD-1512-9E7A1056D2D9}"/>
              </a:ext>
            </a:extLst>
          </p:cNvPr>
          <p:cNvSpPr/>
          <p:nvPr/>
        </p:nvSpPr>
        <p:spPr>
          <a:xfrm>
            <a:off x="7886044" y="5013325"/>
            <a:ext cx="2296788" cy="674553"/>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b="1" dirty="0">
                <a:solidFill>
                  <a:schemeClr val="tx1"/>
                </a:solidFill>
              </a:rPr>
              <a:t>100 years ago</a:t>
            </a:r>
          </a:p>
        </p:txBody>
      </p:sp>
      <p:sp>
        <p:nvSpPr>
          <p:cNvPr id="1028" name="Rectangle 1027">
            <a:extLst>
              <a:ext uri="{FF2B5EF4-FFF2-40B4-BE49-F238E27FC236}">
                <a16:creationId xmlns:a16="http://schemas.microsoft.com/office/drawing/2014/main" id="{B8103E92-8C5D-7364-27DF-E9005FD768F8}"/>
              </a:ext>
            </a:extLst>
          </p:cNvPr>
          <p:cNvSpPr/>
          <p:nvPr/>
        </p:nvSpPr>
        <p:spPr>
          <a:xfrm>
            <a:off x="5255994" y="5013325"/>
            <a:ext cx="2630050" cy="674553"/>
          </a:xfrm>
          <a:prstGeom prst="rect">
            <a:avLst/>
          </a:prstGeom>
          <a:solidFill>
            <a:srgbClr val="C00000">
              <a:alpha val="7451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b="1" dirty="0">
                <a:solidFill>
                  <a:schemeClr val="tx1"/>
                </a:solidFill>
              </a:rPr>
              <a:t>300 years ago</a:t>
            </a:r>
          </a:p>
        </p:txBody>
      </p:sp>
      <p:sp>
        <p:nvSpPr>
          <p:cNvPr id="1029" name="Rectangle 1028">
            <a:extLst>
              <a:ext uri="{FF2B5EF4-FFF2-40B4-BE49-F238E27FC236}">
                <a16:creationId xmlns:a16="http://schemas.microsoft.com/office/drawing/2014/main" id="{B853CDCB-5278-ED9B-4F65-F76F62D89C38}"/>
              </a:ext>
            </a:extLst>
          </p:cNvPr>
          <p:cNvSpPr/>
          <p:nvPr/>
        </p:nvSpPr>
        <p:spPr>
          <a:xfrm>
            <a:off x="2959206" y="5013325"/>
            <a:ext cx="2296788" cy="674553"/>
          </a:xfrm>
          <a:prstGeom prst="rect">
            <a:avLst/>
          </a:prstGeom>
          <a:solidFill>
            <a:srgbClr val="C000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b="1" dirty="0">
                <a:solidFill>
                  <a:schemeClr val="tx1"/>
                </a:solidFill>
              </a:rPr>
              <a:t>600 years ago</a:t>
            </a:r>
          </a:p>
        </p:txBody>
      </p:sp>
      <p:sp>
        <p:nvSpPr>
          <p:cNvPr id="1030" name="Rectangle 1029">
            <a:extLst>
              <a:ext uri="{FF2B5EF4-FFF2-40B4-BE49-F238E27FC236}">
                <a16:creationId xmlns:a16="http://schemas.microsoft.com/office/drawing/2014/main" id="{04E1AC3C-847E-C69A-D24D-6CBCD1376550}"/>
              </a:ext>
            </a:extLst>
          </p:cNvPr>
          <p:cNvSpPr/>
          <p:nvPr/>
        </p:nvSpPr>
        <p:spPr>
          <a:xfrm>
            <a:off x="524336" y="5017011"/>
            <a:ext cx="2434870" cy="674553"/>
          </a:xfrm>
          <a:prstGeom prst="rect">
            <a:avLst/>
          </a:prstGeom>
          <a:solidFill>
            <a:srgbClr val="C00000">
              <a:alpha val="247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b="1" dirty="0">
                <a:solidFill>
                  <a:schemeClr val="tx1"/>
                </a:solidFill>
              </a:rPr>
              <a:t>1000 years ago</a:t>
            </a:r>
          </a:p>
        </p:txBody>
      </p:sp>
    </p:spTree>
    <p:extLst>
      <p:ext uri="{BB962C8B-B14F-4D97-AF65-F5344CB8AC3E}">
        <p14:creationId xmlns:p14="http://schemas.microsoft.com/office/powerpoint/2010/main" val="3101232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dissolve">
                                      <p:cBhvr>
                                        <p:cTn id="18" dur="500"/>
                                        <p:tgtEl>
                                          <p:spTgt spid="28"/>
                                        </p:tgtEl>
                                      </p:cBhvr>
                                    </p:animEffect>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nodeType="clickEffect">
                                  <p:stCondLst>
                                    <p:cond delay="0"/>
                                  </p:stCondLst>
                                  <p:childTnLst>
                                    <p:animMotion origin="layout" path="M 0.00442 0.00162 L -0.21029 0.00162 " pathEditMode="relative" ptsTypes="AA">
                                      <p:cBhvr>
                                        <p:cTn id="22" dur="2000" fill="hold"/>
                                        <p:tgtEl>
                                          <p:spTgt spid="14"/>
                                        </p:tgtEl>
                                        <p:attrNameLst>
                                          <p:attrName>ppt_x</p:attrName>
                                          <p:attrName>ppt_y</p:attrName>
                                        </p:attrNameLst>
                                      </p:cBhvr>
                                    </p:animMotion>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dissolve">
                                      <p:cBhvr>
                                        <p:cTn id="27" dur="500"/>
                                        <p:tgtEl>
                                          <p:spTgt spid="40"/>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dissolve">
                                      <p:cBhvr>
                                        <p:cTn id="32" dur="5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0" presetClass="path" presetSubtype="0" accel="50000" decel="50000" fill="hold" nodeType="clickEffect">
                                  <p:stCondLst>
                                    <p:cond delay="0"/>
                                  </p:stCondLst>
                                  <p:childTnLst>
                                    <p:animMotion origin="layout" path="M -0.21029 0.00162 L -0.39987 0.00255 " pathEditMode="relative" ptsTypes="AA">
                                      <p:cBhvr>
                                        <p:cTn id="36" dur="2000" fill="hold"/>
                                        <p:tgtEl>
                                          <p:spTgt spid="14"/>
                                        </p:tgtEl>
                                        <p:attrNameLst>
                                          <p:attrName>ppt_x</p:attrName>
                                          <p:attrName>ppt_y</p:attrName>
                                        </p:attrNameLst>
                                      </p:cBhvr>
                                    </p:animMotion>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dissolve">
                                      <p:cBhvr>
                                        <p:cTn id="41" dur="500"/>
                                        <p:tgtEl>
                                          <p:spTgt spid="47"/>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dissolve">
                                      <p:cBhvr>
                                        <p:cTn id="46" dur="500"/>
                                        <p:tgtEl>
                                          <p:spTgt spid="42"/>
                                        </p:tgtEl>
                                      </p:cBhvr>
                                    </p:animEffect>
                                  </p:childTnLst>
                                </p:cTn>
                              </p:par>
                            </p:childTnLst>
                          </p:cTn>
                        </p:par>
                      </p:childTnLst>
                    </p:cTn>
                  </p:par>
                  <p:par>
                    <p:cTn id="47" fill="hold">
                      <p:stCondLst>
                        <p:cond delay="indefinite"/>
                      </p:stCondLst>
                      <p:childTnLst>
                        <p:par>
                          <p:cTn id="48" fill="hold">
                            <p:stCondLst>
                              <p:cond delay="0"/>
                            </p:stCondLst>
                            <p:childTnLst>
                              <p:par>
                                <p:cTn id="49" presetID="0" presetClass="path" presetSubtype="0" accel="50000" decel="50000" fill="hold" nodeType="clickEffect">
                                  <p:stCondLst>
                                    <p:cond delay="0"/>
                                  </p:stCondLst>
                                  <p:childTnLst>
                                    <p:animMotion origin="layout" path="M -0.39987 0.00162 L -0.57487 0.00255 " pathEditMode="relative" ptsTypes="AA">
                                      <p:cBhvr>
                                        <p:cTn id="50" dur="2000" fill="hold"/>
                                        <p:tgtEl>
                                          <p:spTgt spid="14"/>
                                        </p:tgtEl>
                                        <p:attrNameLst>
                                          <p:attrName>ppt_x</p:attrName>
                                          <p:attrName>ppt_y</p:attrName>
                                        </p:attrNameLst>
                                      </p:cBhvr>
                                    </p:animMotion>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dissolve">
                                      <p:cBhvr>
                                        <p:cTn id="55" dur="500"/>
                                        <p:tgtEl>
                                          <p:spTgt spid="8"/>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grpId="0" nodeType="click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dissolve">
                                      <p:cBhvr>
                                        <p:cTn id="60" dur="500"/>
                                        <p:tgtEl>
                                          <p:spTgt spid="26"/>
                                        </p:tgtEl>
                                      </p:cBhvr>
                                    </p:animEffect>
                                  </p:childTnLst>
                                </p:cTn>
                              </p:par>
                            </p:childTnLst>
                          </p:cTn>
                        </p:par>
                      </p:childTnLst>
                    </p:cTn>
                  </p:par>
                  <p:par>
                    <p:cTn id="61" fill="hold">
                      <p:stCondLst>
                        <p:cond delay="indefinite"/>
                      </p:stCondLst>
                      <p:childTnLst>
                        <p:par>
                          <p:cTn id="62" fill="hold">
                            <p:stCondLst>
                              <p:cond delay="0"/>
                            </p:stCondLst>
                            <p:childTnLst>
                              <p:par>
                                <p:cTn id="63" presetID="0" presetClass="path" presetSubtype="0" accel="50000" decel="50000" fill="hold" nodeType="clickEffect">
                                  <p:stCondLst>
                                    <p:cond delay="0"/>
                                  </p:stCondLst>
                                  <p:childTnLst>
                                    <p:animMotion origin="layout" path="M -0.57279 0.00162 L -0.76576 0.00255 " pathEditMode="relative" ptsTypes="AA">
                                      <p:cBhvr>
                                        <p:cTn id="64" dur="2000" fill="hold"/>
                                        <p:tgtEl>
                                          <p:spTgt spid="14"/>
                                        </p:tgtEl>
                                        <p:attrNameLst>
                                          <p:attrName>ppt_x</p:attrName>
                                          <p:attrName>ppt_y</p:attrName>
                                        </p:attrNameLst>
                                      </p:cBhvr>
                                    </p:animMotion>
                                  </p:childTnLst>
                                </p:cTn>
                              </p:par>
                            </p:childTnLst>
                          </p:cTn>
                        </p:par>
                      </p:childTnLst>
                    </p:cTn>
                  </p:par>
                  <p:par>
                    <p:cTn id="65" fill="hold">
                      <p:stCondLst>
                        <p:cond delay="indefinite"/>
                      </p:stCondLst>
                      <p:childTnLst>
                        <p:par>
                          <p:cTn id="66" fill="hold">
                            <p:stCondLst>
                              <p:cond delay="0"/>
                            </p:stCondLst>
                            <p:childTnLst>
                              <p:par>
                                <p:cTn id="67" presetID="9" presetClass="entr" presetSubtype="0" fill="hold" nodeType="clickEffect">
                                  <p:stCondLst>
                                    <p:cond delay="0"/>
                                  </p:stCondLst>
                                  <p:childTnLst>
                                    <p:set>
                                      <p:cBhvr>
                                        <p:cTn id="68" dur="1" fill="hold">
                                          <p:stCondLst>
                                            <p:cond delay="0"/>
                                          </p:stCondLst>
                                        </p:cTn>
                                        <p:tgtEl>
                                          <p:spTgt spid="52"/>
                                        </p:tgtEl>
                                        <p:attrNameLst>
                                          <p:attrName>style.visibility</p:attrName>
                                        </p:attrNameLst>
                                      </p:cBhvr>
                                      <p:to>
                                        <p:strVal val="visible"/>
                                      </p:to>
                                    </p:set>
                                    <p:animEffect transition="in" filter="dissolve">
                                      <p:cBhvr>
                                        <p:cTn id="69" dur="500"/>
                                        <p:tgtEl>
                                          <p:spTgt spid="52"/>
                                        </p:tgtEl>
                                      </p:cBhvr>
                                    </p:animEffect>
                                  </p:childTnLst>
                                </p:cTn>
                              </p:par>
                            </p:childTnLst>
                          </p:cTn>
                        </p:par>
                      </p:childTnLst>
                    </p:cTn>
                  </p:par>
                  <p:par>
                    <p:cTn id="70" fill="hold">
                      <p:stCondLst>
                        <p:cond delay="indefinite"/>
                      </p:stCondLst>
                      <p:childTnLst>
                        <p:par>
                          <p:cTn id="71" fill="hold">
                            <p:stCondLst>
                              <p:cond delay="0"/>
                            </p:stCondLst>
                            <p:childTnLst>
                              <p:par>
                                <p:cTn id="72" presetID="9" presetClass="entr" presetSubtype="0" fill="hold" grpId="0" nodeType="click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dissolve">
                                      <p:cBhvr>
                                        <p:cTn id="74" dur="500"/>
                                        <p:tgtEl>
                                          <p:spTgt spid="10"/>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2" fill="hold" grpId="0" nodeType="clickEffect">
                                  <p:stCondLst>
                                    <p:cond delay="0"/>
                                  </p:stCondLst>
                                  <p:childTnLst>
                                    <p:set>
                                      <p:cBhvr>
                                        <p:cTn id="78" dur="1" fill="hold">
                                          <p:stCondLst>
                                            <p:cond delay="0"/>
                                          </p:stCondLst>
                                        </p:cTn>
                                        <p:tgtEl>
                                          <p:spTgt spid="1027"/>
                                        </p:tgtEl>
                                        <p:attrNameLst>
                                          <p:attrName>style.visibility</p:attrName>
                                        </p:attrNameLst>
                                      </p:cBhvr>
                                      <p:to>
                                        <p:strVal val="visible"/>
                                      </p:to>
                                    </p:set>
                                    <p:animEffect transition="in" filter="wipe(right)">
                                      <p:cBhvr>
                                        <p:cTn id="79" dur="2000"/>
                                        <p:tgtEl>
                                          <p:spTgt spid="1027"/>
                                        </p:tgtEl>
                                      </p:cBhvr>
                                    </p:animEffect>
                                  </p:childTnLst>
                                </p:cTn>
                              </p:par>
                            </p:childTnLst>
                          </p:cTn>
                        </p:par>
                        <p:par>
                          <p:cTn id="80" fill="hold">
                            <p:stCondLst>
                              <p:cond delay="2000"/>
                            </p:stCondLst>
                            <p:childTnLst>
                              <p:par>
                                <p:cTn id="81" presetID="22" presetClass="entr" presetSubtype="2" fill="hold" grpId="0" nodeType="afterEffect">
                                  <p:stCondLst>
                                    <p:cond delay="0"/>
                                  </p:stCondLst>
                                  <p:childTnLst>
                                    <p:set>
                                      <p:cBhvr>
                                        <p:cTn id="82" dur="1" fill="hold">
                                          <p:stCondLst>
                                            <p:cond delay="0"/>
                                          </p:stCondLst>
                                        </p:cTn>
                                        <p:tgtEl>
                                          <p:spTgt spid="1028"/>
                                        </p:tgtEl>
                                        <p:attrNameLst>
                                          <p:attrName>style.visibility</p:attrName>
                                        </p:attrNameLst>
                                      </p:cBhvr>
                                      <p:to>
                                        <p:strVal val="visible"/>
                                      </p:to>
                                    </p:set>
                                    <p:animEffect transition="in" filter="wipe(right)">
                                      <p:cBhvr>
                                        <p:cTn id="83" dur="2000"/>
                                        <p:tgtEl>
                                          <p:spTgt spid="1028"/>
                                        </p:tgtEl>
                                      </p:cBhvr>
                                    </p:animEffect>
                                  </p:childTnLst>
                                </p:cTn>
                              </p:par>
                            </p:childTnLst>
                          </p:cTn>
                        </p:par>
                        <p:par>
                          <p:cTn id="84" fill="hold">
                            <p:stCondLst>
                              <p:cond delay="4000"/>
                            </p:stCondLst>
                            <p:childTnLst>
                              <p:par>
                                <p:cTn id="85" presetID="22" presetClass="entr" presetSubtype="2" fill="hold" grpId="0" nodeType="afterEffect">
                                  <p:stCondLst>
                                    <p:cond delay="0"/>
                                  </p:stCondLst>
                                  <p:childTnLst>
                                    <p:set>
                                      <p:cBhvr>
                                        <p:cTn id="86" dur="1" fill="hold">
                                          <p:stCondLst>
                                            <p:cond delay="0"/>
                                          </p:stCondLst>
                                        </p:cTn>
                                        <p:tgtEl>
                                          <p:spTgt spid="1029"/>
                                        </p:tgtEl>
                                        <p:attrNameLst>
                                          <p:attrName>style.visibility</p:attrName>
                                        </p:attrNameLst>
                                      </p:cBhvr>
                                      <p:to>
                                        <p:strVal val="visible"/>
                                      </p:to>
                                    </p:set>
                                    <p:animEffect transition="in" filter="wipe(right)">
                                      <p:cBhvr>
                                        <p:cTn id="87" dur="2000"/>
                                        <p:tgtEl>
                                          <p:spTgt spid="1029"/>
                                        </p:tgtEl>
                                      </p:cBhvr>
                                    </p:animEffect>
                                  </p:childTnLst>
                                </p:cTn>
                              </p:par>
                            </p:childTnLst>
                          </p:cTn>
                        </p:par>
                        <p:par>
                          <p:cTn id="88" fill="hold">
                            <p:stCondLst>
                              <p:cond delay="6000"/>
                            </p:stCondLst>
                            <p:childTnLst>
                              <p:par>
                                <p:cTn id="89" presetID="22" presetClass="entr" presetSubtype="2" fill="hold" grpId="0" nodeType="afterEffect">
                                  <p:stCondLst>
                                    <p:cond delay="0"/>
                                  </p:stCondLst>
                                  <p:childTnLst>
                                    <p:set>
                                      <p:cBhvr>
                                        <p:cTn id="90" dur="1" fill="hold">
                                          <p:stCondLst>
                                            <p:cond delay="0"/>
                                          </p:stCondLst>
                                        </p:cTn>
                                        <p:tgtEl>
                                          <p:spTgt spid="1030"/>
                                        </p:tgtEl>
                                        <p:attrNameLst>
                                          <p:attrName>style.visibility</p:attrName>
                                        </p:attrNameLst>
                                      </p:cBhvr>
                                      <p:to>
                                        <p:strVal val="visible"/>
                                      </p:to>
                                    </p:set>
                                    <p:animEffect transition="in" filter="wipe(right)">
                                      <p:cBhvr>
                                        <p:cTn id="91" dur="20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6" grpId="0"/>
      <p:bldP spid="27" grpId="0"/>
      <p:bldP spid="28" grpId="0"/>
      <p:bldP spid="42" grpId="0"/>
      <p:bldP spid="1027" grpId="0" animBg="1"/>
      <p:bldP spid="1028" grpId="0" animBg="1"/>
      <p:bldP spid="1029" grpId="0" animBg="1"/>
      <p:bldP spid="103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map of the world&#10;&#10;Description automatically generated">
            <a:extLst>
              <a:ext uri="{FF2B5EF4-FFF2-40B4-BE49-F238E27FC236}">
                <a16:creationId xmlns:a16="http://schemas.microsoft.com/office/drawing/2014/main" id="{CFD816B5-97FA-0452-328A-5B32C904BA1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71115" y="570763"/>
            <a:ext cx="5954091" cy="5606200"/>
          </a:xfrm>
          <a:prstGeom prst="rect">
            <a:avLst/>
          </a:prstGeom>
        </p:spPr>
      </p:pic>
      <p:sp>
        <p:nvSpPr>
          <p:cNvPr id="2" name="Title 1">
            <a:extLst>
              <a:ext uri="{FF2B5EF4-FFF2-40B4-BE49-F238E27FC236}">
                <a16:creationId xmlns:a16="http://schemas.microsoft.com/office/drawing/2014/main" id="{96CD7839-86AE-2DF9-7D9F-B77389B224C6}"/>
              </a:ext>
            </a:extLst>
          </p:cNvPr>
          <p:cNvSpPr>
            <a:spLocks noGrp="1"/>
          </p:cNvSpPr>
          <p:nvPr>
            <p:ph type="title"/>
          </p:nvPr>
        </p:nvSpPr>
        <p:spPr/>
        <p:txBody>
          <a:bodyPr/>
          <a:lstStyle/>
          <a:p>
            <a:r>
              <a:rPr lang="en-US" dirty="0"/>
              <a:t>Eastwards From Britain </a:t>
            </a:r>
          </a:p>
        </p:txBody>
      </p:sp>
      <p:sp>
        <p:nvSpPr>
          <p:cNvPr id="8" name="Content Placeholder 7">
            <a:extLst>
              <a:ext uri="{FF2B5EF4-FFF2-40B4-BE49-F238E27FC236}">
                <a16:creationId xmlns:a16="http://schemas.microsoft.com/office/drawing/2014/main" id="{A7F93AB6-B588-CC65-1D6C-CF303C2C9A07}"/>
              </a:ext>
            </a:extLst>
          </p:cNvPr>
          <p:cNvSpPr>
            <a:spLocks noGrp="1"/>
          </p:cNvSpPr>
          <p:nvPr>
            <p:ph idx="1"/>
          </p:nvPr>
        </p:nvSpPr>
        <p:spPr>
          <a:xfrm>
            <a:off x="548898" y="1690688"/>
            <a:ext cx="5547102" cy="1517461"/>
          </a:xfrm>
        </p:spPr>
        <p:txBody>
          <a:bodyPr/>
          <a:lstStyle/>
          <a:p>
            <a:pPr marL="0" indent="0">
              <a:buNone/>
            </a:pPr>
            <a:r>
              <a:rPr lang="en-US" dirty="0"/>
              <a:t>We just looked at the timeline for British history.</a:t>
            </a:r>
          </a:p>
          <a:p>
            <a:pPr marL="0" indent="0">
              <a:buNone/>
            </a:pPr>
            <a:r>
              <a:rPr lang="en-US" dirty="0"/>
              <a:t>Can you identify Britain on this map?</a:t>
            </a:r>
          </a:p>
        </p:txBody>
      </p:sp>
      <p:sp>
        <p:nvSpPr>
          <p:cNvPr id="10" name="Content Placeholder 7">
            <a:extLst>
              <a:ext uri="{FF2B5EF4-FFF2-40B4-BE49-F238E27FC236}">
                <a16:creationId xmlns:a16="http://schemas.microsoft.com/office/drawing/2014/main" id="{19269EB9-A1B4-BCB8-8300-6CF1BC200A3B}"/>
              </a:ext>
            </a:extLst>
          </p:cNvPr>
          <p:cNvSpPr txBox="1">
            <a:spLocks/>
          </p:cNvSpPr>
          <p:nvPr/>
        </p:nvSpPr>
        <p:spPr>
          <a:xfrm>
            <a:off x="542114" y="3260878"/>
            <a:ext cx="5547102" cy="9643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Let’s move eastwards and look at the history of a different culture.</a:t>
            </a:r>
          </a:p>
        </p:txBody>
      </p:sp>
      <p:pic>
        <p:nvPicPr>
          <p:cNvPr id="17" name="Graphic 16" descr="Right pointing backhand index with solid fill">
            <a:extLst>
              <a:ext uri="{FF2B5EF4-FFF2-40B4-BE49-F238E27FC236}">
                <a16:creationId xmlns:a16="http://schemas.microsoft.com/office/drawing/2014/main" id="{45797E6D-0FA3-1AFC-85F6-AE5302CDDD0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a:off x="6008822" y="444589"/>
            <a:ext cx="914400" cy="914400"/>
          </a:xfrm>
          <a:prstGeom prst="rect">
            <a:avLst/>
          </a:prstGeom>
        </p:spPr>
      </p:pic>
      <p:sp>
        <p:nvSpPr>
          <p:cNvPr id="18" name="Oval 17">
            <a:extLst>
              <a:ext uri="{FF2B5EF4-FFF2-40B4-BE49-F238E27FC236}">
                <a16:creationId xmlns:a16="http://schemas.microsoft.com/office/drawing/2014/main" id="{FFA8E4D2-8505-5689-CBB7-AEA8FC902051}"/>
              </a:ext>
            </a:extLst>
          </p:cNvPr>
          <p:cNvSpPr/>
          <p:nvPr/>
        </p:nvSpPr>
        <p:spPr>
          <a:xfrm>
            <a:off x="5871115" y="1027906"/>
            <a:ext cx="1273604" cy="1451278"/>
          </a:xfrm>
          <a:prstGeom prst="ellipse">
            <a:avLst/>
          </a:prstGeom>
          <a:solidFill>
            <a:srgbClr val="C00000">
              <a:alpha val="17647"/>
            </a:srgbClr>
          </a:solid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BA9486D4-B4AC-8D93-684F-13F2272EF68B}"/>
              </a:ext>
            </a:extLst>
          </p:cNvPr>
          <p:cNvSpPr/>
          <p:nvPr/>
        </p:nvSpPr>
        <p:spPr>
          <a:xfrm rot="18016740">
            <a:off x="8211358" y="2605031"/>
            <a:ext cx="1273604" cy="1451278"/>
          </a:xfrm>
          <a:prstGeom prst="ellipse">
            <a:avLst/>
          </a:prstGeom>
          <a:solidFill>
            <a:srgbClr val="C00000">
              <a:alpha val="18039"/>
            </a:srgbClr>
          </a:solid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ontent Placeholder 7">
            <a:extLst>
              <a:ext uri="{FF2B5EF4-FFF2-40B4-BE49-F238E27FC236}">
                <a16:creationId xmlns:a16="http://schemas.microsoft.com/office/drawing/2014/main" id="{A9FEF151-B716-2094-D90C-C0CA2CEC972B}"/>
              </a:ext>
            </a:extLst>
          </p:cNvPr>
          <p:cNvSpPr txBox="1">
            <a:spLocks/>
          </p:cNvSpPr>
          <p:nvPr/>
        </p:nvSpPr>
        <p:spPr>
          <a:xfrm>
            <a:off x="542114" y="4270180"/>
            <a:ext cx="5329001" cy="172309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The country that in modern times we now call </a:t>
            </a:r>
            <a:r>
              <a:rPr lang="en-US" dirty="0" err="1"/>
              <a:t>Türkiye</a:t>
            </a:r>
            <a:r>
              <a:rPr lang="en-US" dirty="0"/>
              <a:t> (Turkey) was the </a:t>
            </a:r>
            <a:r>
              <a:rPr lang="en-US" dirty="0" err="1"/>
              <a:t>centre</a:t>
            </a:r>
            <a:r>
              <a:rPr lang="en-US" dirty="0"/>
              <a:t> of the Ottoman civilization, an important culture for hundreds of years.</a:t>
            </a:r>
          </a:p>
        </p:txBody>
      </p:sp>
    </p:spTree>
    <p:extLst>
      <p:ext uri="{BB962C8B-B14F-4D97-AF65-F5344CB8AC3E}">
        <p14:creationId xmlns:p14="http://schemas.microsoft.com/office/powerpoint/2010/main" val="3904734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1" presetClass="entr" presetSubtype="1"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heel(1)">
                                      <p:cBhvr>
                                        <p:cTn id="12" dur="20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0" presetClass="path" presetSubtype="0" accel="50000" decel="50000" fill="hold" nodeType="clickEffect">
                                  <p:stCondLst>
                                    <p:cond delay="0"/>
                                  </p:stCondLst>
                                  <p:childTnLst>
                                    <p:animMotion origin="layout" path="M 0.00104 -0.00625 L 0.18542 0.29051 " pathEditMode="relative" rAng="0" ptsTypes="AA">
                                      <p:cBhvr>
                                        <p:cTn id="21" dur="2000" fill="hold"/>
                                        <p:tgtEl>
                                          <p:spTgt spid="17"/>
                                        </p:tgtEl>
                                        <p:attrNameLst>
                                          <p:attrName>ppt_x</p:attrName>
                                          <p:attrName>ppt_y</p:attrName>
                                        </p:attrNameLst>
                                      </p:cBhvr>
                                      <p:rCtr x="9219" y="14838"/>
                                    </p:animMotion>
                                  </p:childTnLst>
                                </p:cTn>
                              </p:par>
                            </p:childTnLst>
                          </p:cTn>
                        </p:par>
                        <p:par>
                          <p:cTn id="22" fill="hold">
                            <p:stCondLst>
                              <p:cond delay="2000"/>
                            </p:stCondLst>
                            <p:childTnLst>
                              <p:par>
                                <p:cTn id="23" presetID="21" presetClass="entr" presetSubtype="1"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heel(1)">
                                      <p:cBhvr>
                                        <p:cTn id="25" dur="2000"/>
                                        <p:tgtEl>
                                          <p:spTgt spid="20"/>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dissolve">
                                      <p:cBhvr>
                                        <p:cTn id="3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8" grpId="0" animBg="1"/>
      <p:bldP spid="20" grpId="0" animBg="1"/>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D7839-86AE-2DF9-7D9F-B77389B224C6}"/>
              </a:ext>
            </a:extLst>
          </p:cNvPr>
          <p:cNvSpPr>
            <a:spLocks noGrp="1"/>
          </p:cNvSpPr>
          <p:nvPr>
            <p:ph type="title"/>
          </p:nvPr>
        </p:nvSpPr>
        <p:spPr/>
        <p:txBody>
          <a:bodyPr/>
          <a:lstStyle/>
          <a:p>
            <a:r>
              <a:rPr lang="en-US" dirty="0"/>
              <a:t>Ottoman </a:t>
            </a:r>
            <a:r>
              <a:rPr lang="en-US" dirty="0" err="1"/>
              <a:t>civilisation</a:t>
            </a:r>
            <a:endParaRPr lang="en-US" dirty="0"/>
          </a:p>
        </p:txBody>
      </p:sp>
      <p:sp>
        <p:nvSpPr>
          <p:cNvPr id="21" name="Rectangle 20">
            <a:extLst>
              <a:ext uri="{FF2B5EF4-FFF2-40B4-BE49-F238E27FC236}">
                <a16:creationId xmlns:a16="http://schemas.microsoft.com/office/drawing/2014/main" id="{25900C27-C3E2-7DDD-3B66-9077C903D7BF}"/>
              </a:ext>
            </a:extLst>
          </p:cNvPr>
          <p:cNvSpPr/>
          <p:nvPr/>
        </p:nvSpPr>
        <p:spPr>
          <a:xfrm>
            <a:off x="9159820" y="4331522"/>
            <a:ext cx="2973160" cy="571883"/>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b="1" dirty="0">
                <a:solidFill>
                  <a:schemeClr val="tx1"/>
                </a:solidFill>
              </a:rPr>
              <a:t>100 years ago</a:t>
            </a:r>
          </a:p>
        </p:txBody>
      </p:sp>
      <p:sp>
        <p:nvSpPr>
          <p:cNvPr id="22" name="Rectangle 21">
            <a:extLst>
              <a:ext uri="{FF2B5EF4-FFF2-40B4-BE49-F238E27FC236}">
                <a16:creationId xmlns:a16="http://schemas.microsoft.com/office/drawing/2014/main" id="{606FF63A-A32B-F16F-E79F-436702A92B0A}"/>
              </a:ext>
            </a:extLst>
          </p:cNvPr>
          <p:cNvSpPr/>
          <p:nvPr/>
        </p:nvSpPr>
        <p:spPr>
          <a:xfrm>
            <a:off x="6095999" y="4331523"/>
            <a:ext cx="3063819" cy="571883"/>
          </a:xfrm>
          <a:prstGeom prst="rect">
            <a:avLst/>
          </a:prstGeom>
          <a:solidFill>
            <a:srgbClr val="C00000">
              <a:alpha val="7451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b="1" dirty="0">
                <a:solidFill>
                  <a:schemeClr val="tx1"/>
                </a:solidFill>
              </a:rPr>
              <a:t>300 years ago</a:t>
            </a:r>
          </a:p>
        </p:txBody>
      </p:sp>
      <p:sp>
        <p:nvSpPr>
          <p:cNvPr id="23" name="Rectangle 22">
            <a:extLst>
              <a:ext uri="{FF2B5EF4-FFF2-40B4-BE49-F238E27FC236}">
                <a16:creationId xmlns:a16="http://schemas.microsoft.com/office/drawing/2014/main" id="{72EA49DD-815F-C68E-DD50-E69787A7782D}"/>
              </a:ext>
            </a:extLst>
          </p:cNvPr>
          <p:cNvSpPr/>
          <p:nvPr/>
        </p:nvSpPr>
        <p:spPr>
          <a:xfrm>
            <a:off x="3032180" y="4331524"/>
            <a:ext cx="3063820" cy="571883"/>
          </a:xfrm>
          <a:prstGeom prst="rect">
            <a:avLst/>
          </a:prstGeom>
          <a:solidFill>
            <a:srgbClr val="C000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b="1" dirty="0">
                <a:solidFill>
                  <a:schemeClr val="tx1"/>
                </a:solidFill>
              </a:rPr>
              <a:t>600 years ago</a:t>
            </a:r>
          </a:p>
        </p:txBody>
      </p:sp>
      <p:sp>
        <p:nvSpPr>
          <p:cNvPr id="24" name="Rectangle 23">
            <a:extLst>
              <a:ext uri="{FF2B5EF4-FFF2-40B4-BE49-F238E27FC236}">
                <a16:creationId xmlns:a16="http://schemas.microsoft.com/office/drawing/2014/main" id="{A0A2FC1E-E594-8FBC-2EF4-9C4F6BDC943A}"/>
              </a:ext>
            </a:extLst>
          </p:cNvPr>
          <p:cNvSpPr/>
          <p:nvPr/>
        </p:nvSpPr>
        <p:spPr>
          <a:xfrm>
            <a:off x="59020" y="4331525"/>
            <a:ext cx="2973160" cy="571883"/>
          </a:xfrm>
          <a:prstGeom prst="rect">
            <a:avLst/>
          </a:prstGeom>
          <a:solidFill>
            <a:srgbClr val="C00000">
              <a:alpha val="247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b="1" dirty="0">
                <a:solidFill>
                  <a:schemeClr val="tx1"/>
                </a:solidFill>
              </a:rPr>
              <a:t>700 years ago</a:t>
            </a:r>
          </a:p>
        </p:txBody>
      </p:sp>
      <p:pic>
        <p:nvPicPr>
          <p:cNvPr id="44" name="Picture 43" descr="A map of the world&#10;&#10;Description automatically generated">
            <a:extLst>
              <a:ext uri="{FF2B5EF4-FFF2-40B4-BE49-F238E27FC236}">
                <a16:creationId xmlns:a16="http://schemas.microsoft.com/office/drawing/2014/main" id="{017396FA-305A-77BE-437C-7B5A1D69C4E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0016" y="1347965"/>
            <a:ext cx="2911169" cy="2741072"/>
          </a:xfrm>
          <a:prstGeom prst="rect">
            <a:avLst/>
          </a:prstGeom>
          <a:ln>
            <a:solidFill>
              <a:schemeClr val="tx1"/>
            </a:solidFill>
          </a:ln>
        </p:spPr>
      </p:pic>
      <p:pic>
        <p:nvPicPr>
          <p:cNvPr id="46" name="Picture 45" descr="A map of europe with green and white continents&#10;&#10;Description automatically generated">
            <a:extLst>
              <a:ext uri="{FF2B5EF4-FFF2-40B4-BE49-F238E27FC236}">
                <a16:creationId xmlns:a16="http://schemas.microsoft.com/office/drawing/2014/main" id="{0E17D4CB-0CC1-B15D-3040-7878B387141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32869" y="1347965"/>
            <a:ext cx="2911169" cy="2741072"/>
          </a:xfrm>
          <a:prstGeom prst="rect">
            <a:avLst/>
          </a:prstGeom>
          <a:ln>
            <a:solidFill>
              <a:schemeClr val="tx1"/>
            </a:solidFill>
          </a:ln>
        </p:spPr>
      </p:pic>
      <p:pic>
        <p:nvPicPr>
          <p:cNvPr id="50" name="Picture 49" descr="A map of europe with green and white continents&#10;&#10;Description automatically generated">
            <a:extLst>
              <a:ext uri="{FF2B5EF4-FFF2-40B4-BE49-F238E27FC236}">
                <a16:creationId xmlns:a16="http://schemas.microsoft.com/office/drawing/2014/main" id="{58C00EA8-7746-C4DB-734B-9B43489CBD9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58276" y="1350481"/>
            <a:ext cx="2911169" cy="2741072"/>
          </a:xfrm>
          <a:prstGeom prst="rect">
            <a:avLst/>
          </a:prstGeom>
          <a:ln>
            <a:solidFill>
              <a:schemeClr val="tx1"/>
            </a:solidFill>
          </a:ln>
        </p:spPr>
      </p:pic>
      <p:pic>
        <p:nvPicPr>
          <p:cNvPr id="52" name="Picture 51" descr="A map of europe with green outline&#10;&#10;Description automatically generated">
            <a:extLst>
              <a:ext uri="{FF2B5EF4-FFF2-40B4-BE49-F238E27FC236}">
                <a16:creationId xmlns:a16="http://schemas.microsoft.com/office/drawing/2014/main" id="{332F0071-D6F2-948F-D31C-817965DB294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163380" y="1350481"/>
            <a:ext cx="2911169" cy="2741072"/>
          </a:xfrm>
          <a:prstGeom prst="rect">
            <a:avLst/>
          </a:prstGeom>
          <a:ln>
            <a:solidFill>
              <a:schemeClr val="tx1"/>
            </a:solidFill>
          </a:ln>
        </p:spPr>
      </p:pic>
      <p:sp>
        <p:nvSpPr>
          <p:cNvPr id="55" name="TextBox 54">
            <a:extLst>
              <a:ext uri="{FF2B5EF4-FFF2-40B4-BE49-F238E27FC236}">
                <a16:creationId xmlns:a16="http://schemas.microsoft.com/office/drawing/2014/main" id="{7C61783F-CF5F-CC62-7E42-FF48314D4432}"/>
              </a:ext>
            </a:extLst>
          </p:cNvPr>
          <p:cNvSpPr txBox="1"/>
          <p:nvPr/>
        </p:nvSpPr>
        <p:spPr>
          <a:xfrm>
            <a:off x="90015" y="4946446"/>
            <a:ext cx="3063819" cy="923330"/>
          </a:xfrm>
          <a:prstGeom prst="rect">
            <a:avLst/>
          </a:prstGeom>
          <a:noFill/>
        </p:spPr>
        <p:txBody>
          <a:bodyPr wrap="square" rtlCol="0">
            <a:spAutoFit/>
          </a:bodyPr>
          <a:lstStyle/>
          <a:p>
            <a:r>
              <a:rPr lang="en-US" dirty="0"/>
              <a:t>The Ottomans started off by ruling a small area in what is now northern </a:t>
            </a:r>
            <a:r>
              <a:rPr lang="en-US" dirty="0" err="1"/>
              <a:t>Türkiye</a:t>
            </a:r>
            <a:r>
              <a:rPr lang="en-US" dirty="0"/>
              <a:t> (Turkey).</a:t>
            </a:r>
          </a:p>
        </p:txBody>
      </p:sp>
      <p:sp>
        <p:nvSpPr>
          <p:cNvPr id="56" name="TextBox 55">
            <a:extLst>
              <a:ext uri="{FF2B5EF4-FFF2-40B4-BE49-F238E27FC236}">
                <a16:creationId xmlns:a16="http://schemas.microsoft.com/office/drawing/2014/main" id="{98D54E92-D8B0-C42D-ACF6-B592137ED729}"/>
              </a:ext>
            </a:extLst>
          </p:cNvPr>
          <p:cNvSpPr txBox="1"/>
          <p:nvPr/>
        </p:nvSpPr>
        <p:spPr>
          <a:xfrm>
            <a:off x="3266868" y="4946446"/>
            <a:ext cx="2777170" cy="923330"/>
          </a:xfrm>
          <a:prstGeom prst="rect">
            <a:avLst/>
          </a:prstGeom>
          <a:noFill/>
        </p:spPr>
        <p:txBody>
          <a:bodyPr wrap="square" rtlCol="0">
            <a:spAutoFit/>
          </a:bodyPr>
          <a:lstStyle/>
          <a:p>
            <a:r>
              <a:rPr lang="en-US" dirty="0"/>
              <a:t>The lands they controlled grew over time to include Greece, Serbia and Crimea.</a:t>
            </a:r>
          </a:p>
        </p:txBody>
      </p:sp>
      <p:sp>
        <p:nvSpPr>
          <p:cNvPr id="57" name="TextBox 56">
            <a:extLst>
              <a:ext uri="{FF2B5EF4-FFF2-40B4-BE49-F238E27FC236}">
                <a16:creationId xmlns:a16="http://schemas.microsoft.com/office/drawing/2014/main" id="{B310A242-6ED8-570F-6724-100B4BF64C5D}"/>
              </a:ext>
            </a:extLst>
          </p:cNvPr>
          <p:cNvSpPr txBox="1"/>
          <p:nvPr/>
        </p:nvSpPr>
        <p:spPr>
          <a:xfrm>
            <a:off x="5998462" y="4949830"/>
            <a:ext cx="3279650" cy="1200329"/>
          </a:xfrm>
          <a:prstGeom prst="rect">
            <a:avLst/>
          </a:prstGeom>
          <a:noFill/>
        </p:spPr>
        <p:txBody>
          <a:bodyPr wrap="square" rtlCol="0">
            <a:spAutoFit/>
          </a:bodyPr>
          <a:lstStyle/>
          <a:p>
            <a:r>
              <a:rPr lang="en-US" dirty="0"/>
              <a:t>At their most powerful, the Ottomans controlled a large part of Eastern Europe, North Africa and the Middle East.</a:t>
            </a:r>
          </a:p>
        </p:txBody>
      </p:sp>
      <p:sp>
        <p:nvSpPr>
          <p:cNvPr id="58" name="TextBox 57">
            <a:extLst>
              <a:ext uri="{FF2B5EF4-FFF2-40B4-BE49-F238E27FC236}">
                <a16:creationId xmlns:a16="http://schemas.microsoft.com/office/drawing/2014/main" id="{81A416C8-6592-7C74-5DCF-0EC87963B43D}"/>
              </a:ext>
            </a:extLst>
          </p:cNvPr>
          <p:cNvSpPr txBox="1"/>
          <p:nvPr/>
        </p:nvSpPr>
        <p:spPr>
          <a:xfrm>
            <a:off x="9167086" y="4949830"/>
            <a:ext cx="3024914" cy="1200329"/>
          </a:xfrm>
          <a:prstGeom prst="rect">
            <a:avLst/>
          </a:prstGeom>
          <a:noFill/>
        </p:spPr>
        <p:txBody>
          <a:bodyPr wrap="square" rtlCol="0">
            <a:spAutoFit/>
          </a:bodyPr>
          <a:lstStyle/>
          <a:p>
            <a:r>
              <a:rPr lang="en-US" dirty="0"/>
              <a:t>Their lands eventually decreased in size as events such as wars in the 19</a:t>
            </a:r>
            <a:r>
              <a:rPr lang="en-US" baseline="30000" dirty="0"/>
              <a:t>th</a:t>
            </a:r>
            <a:r>
              <a:rPr lang="en-US" dirty="0"/>
              <a:t> and 20</a:t>
            </a:r>
            <a:r>
              <a:rPr lang="en-US" baseline="30000" dirty="0"/>
              <a:t>th</a:t>
            </a:r>
            <a:r>
              <a:rPr lang="en-US" dirty="0"/>
              <a:t> centuries unfolded.</a:t>
            </a:r>
          </a:p>
        </p:txBody>
      </p:sp>
    </p:spTree>
    <p:extLst>
      <p:ext uri="{BB962C8B-B14F-4D97-AF65-F5344CB8AC3E}">
        <p14:creationId xmlns:p14="http://schemas.microsoft.com/office/powerpoint/2010/main" val="2110300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dissolve">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left)">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dissolve">
                                      <p:cBhvr>
                                        <p:cTn id="17" dur="500"/>
                                        <p:tgtEl>
                                          <p:spTgt spid="5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dissolve">
                                      <p:cBhvr>
                                        <p:cTn id="22" dur="500"/>
                                        <p:tgtEl>
                                          <p:spTgt spid="4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56"/>
                                        </p:tgtEl>
                                        <p:attrNameLst>
                                          <p:attrName>style.visibility</p:attrName>
                                        </p:attrNameLst>
                                      </p:cBhvr>
                                      <p:to>
                                        <p:strVal val="visible"/>
                                      </p:to>
                                    </p:set>
                                    <p:animEffect transition="in" filter="dissolve">
                                      <p:cBhvr>
                                        <p:cTn id="32" dur="500"/>
                                        <p:tgtEl>
                                          <p:spTgt spid="56"/>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dissolve">
                                      <p:cBhvr>
                                        <p:cTn id="37" dur="500"/>
                                        <p:tgtEl>
                                          <p:spTgt spid="5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57"/>
                                        </p:tgtEl>
                                        <p:attrNameLst>
                                          <p:attrName>style.visibility</p:attrName>
                                        </p:attrNameLst>
                                      </p:cBhvr>
                                      <p:to>
                                        <p:strVal val="visible"/>
                                      </p:to>
                                    </p:set>
                                    <p:animEffect transition="in" filter="dissolve">
                                      <p:cBhvr>
                                        <p:cTn id="47" dur="500"/>
                                        <p:tgtEl>
                                          <p:spTgt spid="57"/>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dissolve">
                                      <p:cBhvr>
                                        <p:cTn id="52" dur="500"/>
                                        <p:tgtEl>
                                          <p:spTgt spid="52"/>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left)">
                                      <p:cBhvr>
                                        <p:cTn id="57" dur="500"/>
                                        <p:tgtEl>
                                          <p:spTgt spid="21"/>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58"/>
                                        </p:tgtEl>
                                        <p:attrNameLst>
                                          <p:attrName>style.visibility</p:attrName>
                                        </p:attrNameLst>
                                      </p:cBhvr>
                                      <p:to>
                                        <p:strVal val="visible"/>
                                      </p:to>
                                    </p:set>
                                    <p:animEffect transition="in" filter="dissolve">
                                      <p:cBhvr>
                                        <p:cTn id="62"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55" grpId="0"/>
      <p:bldP spid="56" grpId="0"/>
      <p:bldP spid="57" grpId="0"/>
      <p:bldP spid="5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D7839-86AE-2DF9-7D9F-B77389B224C6}"/>
              </a:ext>
            </a:extLst>
          </p:cNvPr>
          <p:cNvSpPr>
            <a:spLocks noGrp="1"/>
          </p:cNvSpPr>
          <p:nvPr>
            <p:ph type="title"/>
          </p:nvPr>
        </p:nvSpPr>
        <p:spPr>
          <a:xfrm>
            <a:off x="357753" y="365125"/>
            <a:ext cx="10515600" cy="1325563"/>
          </a:xfrm>
        </p:spPr>
        <p:txBody>
          <a:bodyPr/>
          <a:lstStyle/>
          <a:p>
            <a:r>
              <a:rPr lang="en-US" dirty="0"/>
              <a:t>Ottoman achievements &amp; discoveries</a:t>
            </a:r>
          </a:p>
        </p:txBody>
      </p:sp>
      <p:sp>
        <p:nvSpPr>
          <p:cNvPr id="6" name="TextBox 5">
            <a:extLst>
              <a:ext uri="{FF2B5EF4-FFF2-40B4-BE49-F238E27FC236}">
                <a16:creationId xmlns:a16="http://schemas.microsoft.com/office/drawing/2014/main" id="{A03F8439-7A1C-85D5-6C1D-2CDBC268C694}"/>
              </a:ext>
            </a:extLst>
          </p:cNvPr>
          <p:cNvSpPr txBox="1"/>
          <p:nvPr/>
        </p:nvSpPr>
        <p:spPr>
          <a:xfrm>
            <a:off x="357753" y="1275189"/>
            <a:ext cx="2165978" cy="830997"/>
          </a:xfrm>
          <a:prstGeom prst="rect">
            <a:avLst/>
          </a:prstGeom>
          <a:noFill/>
        </p:spPr>
        <p:txBody>
          <a:bodyPr wrap="none" rtlCol="0">
            <a:spAutoFit/>
          </a:bodyPr>
          <a:lstStyle/>
          <a:p>
            <a:r>
              <a:rPr lang="en-US" sz="4800" b="1" dirty="0"/>
              <a:t>Science</a:t>
            </a:r>
          </a:p>
        </p:txBody>
      </p:sp>
      <p:pic>
        <p:nvPicPr>
          <p:cNvPr id="12" name="Picture 11" descr="A painting of men in turbans&#10;&#10;Description automatically generated">
            <a:extLst>
              <a:ext uri="{FF2B5EF4-FFF2-40B4-BE49-F238E27FC236}">
                <a16:creationId xmlns:a16="http://schemas.microsoft.com/office/drawing/2014/main" id="{18A9D6B9-3118-A2CF-61A2-40615B8E5E9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673140" y="1027906"/>
            <a:ext cx="3406728" cy="49637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TextBox 13">
            <a:extLst>
              <a:ext uri="{FF2B5EF4-FFF2-40B4-BE49-F238E27FC236}">
                <a16:creationId xmlns:a16="http://schemas.microsoft.com/office/drawing/2014/main" id="{1E0B423C-05C5-AAAD-87E0-C0B96DA102D4}"/>
              </a:ext>
            </a:extLst>
          </p:cNvPr>
          <p:cNvSpPr txBox="1"/>
          <p:nvPr/>
        </p:nvSpPr>
        <p:spPr>
          <a:xfrm>
            <a:off x="480447" y="2171670"/>
            <a:ext cx="8063811" cy="523220"/>
          </a:xfrm>
          <a:prstGeom prst="rect">
            <a:avLst/>
          </a:prstGeom>
          <a:noFill/>
        </p:spPr>
        <p:txBody>
          <a:bodyPr wrap="none" rtlCol="0">
            <a:spAutoFit/>
          </a:bodyPr>
          <a:lstStyle/>
          <a:p>
            <a:r>
              <a:rPr lang="en-US" sz="2800" dirty="0"/>
              <a:t>What do you think these people in the picture are doing?</a:t>
            </a:r>
          </a:p>
        </p:txBody>
      </p:sp>
      <p:sp>
        <p:nvSpPr>
          <p:cNvPr id="16" name="TextBox 15">
            <a:extLst>
              <a:ext uri="{FF2B5EF4-FFF2-40B4-BE49-F238E27FC236}">
                <a16:creationId xmlns:a16="http://schemas.microsoft.com/office/drawing/2014/main" id="{0172B37B-1628-B743-F4C0-BF0C0FAF70B7}"/>
              </a:ext>
            </a:extLst>
          </p:cNvPr>
          <p:cNvSpPr txBox="1"/>
          <p:nvPr/>
        </p:nvSpPr>
        <p:spPr>
          <a:xfrm>
            <a:off x="1115034" y="5189805"/>
            <a:ext cx="7493665" cy="830997"/>
          </a:xfrm>
          <a:prstGeom prst="rect">
            <a:avLst/>
          </a:prstGeom>
          <a:noFill/>
        </p:spPr>
        <p:txBody>
          <a:bodyPr wrap="square" rtlCol="0">
            <a:spAutoFit/>
          </a:bodyPr>
          <a:lstStyle/>
          <a:p>
            <a:pPr algn="r"/>
            <a:r>
              <a:rPr lang="en-US" sz="2400" dirty="0">
                <a:solidFill>
                  <a:srgbClr val="C00000"/>
                </a:solidFill>
              </a:rPr>
              <a:t>Astronomers at the </a:t>
            </a:r>
            <a:r>
              <a:rPr lang="en-US" sz="2400" dirty="0" err="1">
                <a:solidFill>
                  <a:srgbClr val="C00000"/>
                </a:solidFill>
              </a:rPr>
              <a:t>Taqi</a:t>
            </a:r>
            <a:r>
              <a:rPr lang="en-US" sz="2400" dirty="0">
                <a:solidFill>
                  <a:srgbClr val="C00000"/>
                </a:solidFill>
              </a:rPr>
              <a:t> al Din observatory </a:t>
            </a:r>
          </a:p>
          <a:p>
            <a:pPr algn="r"/>
            <a:r>
              <a:rPr lang="en-US" sz="2400" dirty="0">
                <a:solidFill>
                  <a:srgbClr val="C00000"/>
                </a:solidFill>
              </a:rPr>
              <a:t>(place for looking at the stars in the night sky), 1577-1580</a:t>
            </a:r>
          </a:p>
        </p:txBody>
      </p:sp>
      <p:sp>
        <p:nvSpPr>
          <p:cNvPr id="17" name="TextBox 16">
            <a:extLst>
              <a:ext uri="{FF2B5EF4-FFF2-40B4-BE49-F238E27FC236}">
                <a16:creationId xmlns:a16="http://schemas.microsoft.com/office/drawing/2014/main" id="{9A385744-7621-964C-5BCB-B5A1341F1618}"/>
              </a:ext>
            </a:extLst>
          </p:cNvPr>
          <p:cNvSpPr txBox="1"/>
          <p:nvPr/>
        </p:nvSpPr>
        <p:spPr>
          <a:xfrm>
            <a:off x="480447" y="3134532"/>
            <a:ext cx="7894580" cy="954107"/>
          </a:xfrm>
          <a:prstGeom prst="rect">
            <a:avLst/>
          </a:prstGeom>
          <a:noFill/>
        </p:spPr>
        <p:txBody>
          <a:bodyPr wrap="square" rtlCol="0">
            <a:spAutoFit/>
          </a:bodyPr>
          <a:lstStyle/>
          <a:p>
            <a:r>
              <a:rPr lang="en-US" sz="2800" dirty="0"/>
              <a:t>What objects can you see in the background of the picture? What things can you see in the foreground?</a:t>
            </a:r>
          </a:p>
        </p:txBody>
      </p:sp>
      <p:sp>
        <p:nvSpPr>
          <p:cNvPr id="18" name="TextBox 17">
            <a:extLst>
              <a:ext uri="{FF2B5EF4-FFF2-40B4-BE49-F238E27FC236}">
                <a16:creationId xmlns:a16="http://schemas.microsoft.com/office/drawing/2014/main" id="{69AFDF73-278A-8866-A559-F2D68C96C0E7}"/>
              </a:ext>
            </a:extLst>
          </p:cNvPr>
          <p:cNvSpPr txBox="1"/>
          <p:nvPr/>
        </p:nvSpPr>
        <p:spPr>
          <a:xfrm>
            <a:off x="480447" y="4377612"/>
            <a:ext cx="7894580" cy="523220"/>
          </a:xfrm>
          <a:prstGeom prst="rect">
            <a:avLst/>
          </a:prstGeom>
          <a:noFill/>
        </p:spPr>
        <p:txBody>
          <a:bodyPr wrap="square" rtlCol="0">
            <a:spAutoFit/>
          </a:bodyPr>
          <a:lstStyle/>
          <a:p>
            <a:r>
              <a:rPr lang="en-US" sz="2800" dirty="0"/>
              <a:t>What does this tell us about these people shown here?</a:t>
            </a:r>
          </a:p>
        </p:txBody>
      </p:sp>
    </p:spTree>
    <p:extLst>
      <p:ext uri="{BB962C8B-B14F-4D97-AF65-F5344CB8AC3E}">
        <p14:creationId xmlns:p14="http://schemas.microsoft.com/office/powerpoint/2010/main" val="898627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dissolv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dissolve">
                                      <p:cBhvr>
                                        <p:cTn id="1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D7839-86AE-2DF9-7D9F-B77389B224C6}"/>
              </a:ext>
            </a:extLst>
          </p:cNvPr>
          <p:cNvSpPr>
            <a:spLocks noGrp="1"/>
          </p:cNvSpPr>
          <p:nvPr>
            <p:ph type="title"/>
          </p:nvPr>
        </p:nvSpPr>
        <p:spPr>
          <a:xfrm>
            <a:off x="838200" y="365126"/>
            <a:ext cx="10515600" cy="696550"/>
          </a:xfrm>
        </p:spPr>
        <p:txBody>
          <a:bodyPr>
            <a:normAutofit fontScale="90000"/>
          </a:bodyPr>
          <a:lstStyle/>
          <a:p>
            <a:r>
              <a:rPr lang="en-US" dirty="0"/>
              <a:t>Ottoman achievements &amp; discoveries</a:t>
            </a:r>
          </a:p>
        </p:txBody>
      </p:sp>
      <p:sp>
        <p:nvSpPr>
          <p:cNvPr id="13" name="TextBox 12">
            <a:extLst>
              <a:ext uri="{FF2B5EF4-FFF2-40B4-BE49-F238E27FC236}">
                <a16:creationId xmlns:a16="http://schemas.microsoft.com/office/drawing/2014/main" id="{B52E5E0C-3FE5-E5F5-31E6-A17DB6854820}"/>
              </a:ext>
            </a:extLst>
          </p:cNvPr>
          <p:cNvSpPr txBox="1"/>
          <p:nvPr/>
        </p:nvSpPr>
        <p:spPr>
          <a:xfrm>
            <a:off x="848768" y="806341"/>
            <a:ext cx="5753798" cy="830997"/>
          </a:xfrm>
          <a:prstGeom prst="rect">
            <a:avLst/>
          </a:prstGeom>
          <a:noFill/>
        </p:spPr>
        <p:txBody>
          <a:bodyPr wrap="square" rtlCol="0">
            <a:spAutoFit/>
          </a:bodyPr>
          <a:lstStyle/>
          <a:p>
            <a:r>
              <a:rPr lang="en-US" sz="4800" b="1" dirty="0"/>
              <a:t>Writing</a:t>
            </a:r>
            <a:endParaRPr lang="en-US" sz="3600" dirty="0"/>
          </a:p>
        </p:txBody>
      </p:sp>
      <p:pic>
        <p:nvPicPr>
          <p:cNvPr id="4" name="Picture 3" descr="A painting of people sitting on the ground&#10;&#10;Description automatically generated">
            <a:extLst>
              <a:ext uri="{FF2B5EF4-FFF2-40B4-BE49-F238E27FC236}">
                <a16:creationId xmlns:a16="http://schemas.microsoft.com/office/drawing/2014/main" id="{E13754AF-FF83-B3B1-10B0-FD489052901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07490" y="1612955"/>
            <a:ext cx="2987216" cy="40563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a:extLst>
              <a:ext uri="{FF2B5EF4-FFF2-40B4-BE49-F238E27FC236}">
                <a16:creationId xmlns:a16="http://schemas.microsoft.com/office/drawing/2014/main" id="{1E749900-DB33-46F3-6AC3-67EE47F79B17}"/>
              </a:ext>
            </a:extLst>
          </p:cNvPr>
          <p:cNvSpPr txBox="1"/>
          <p:nvPr/>
        </p:nvSpPr>
        <p:spPr>
          <a:xfrm>
            <a:off x="3725667" y="1498451"/>
            <a:ext cx="7026282" cy="523220"/>
          </a:xfrm>
          <a:prstGeom prst="rect">
            <a:avLst/>
          </a:prstGeom>
          <a:noFill/>
        </p:spPr>
        <p:txBody>
          <a:bodyPr wrap="none" rtlCol="0">
            <a:spAutoFit/>
          </a:bodyPr>
          <a:lstStyle/>
          <a:p>
            <a:r>
              <a:rPr lang="en-US" sz="2800" dirty="0"/>
              <a:t>Ottoman culture produced great poetry &amp; stories</a:t>
            </a:r>
          </a:p>
        </p:txBody>
      </p:sp>
      <p:sp>
        <p:nvSpPr>
          <p:cNvPr id="8" name="TextBox 7">
            <a:extLst>
              <a:ext uri="{FF2B5EF4-FFF2-40B4-BE49-F238E27FC236}">
                <a16:creationId xmlns:a16="http://schemas.microsoft.com/office/drawing/2014/main" id="{16D514F8-5743-C614-8146-E367D164AA7C}"/>
              </a:ext>
            </a:extLst>
          </p:cNvPr>
          <p:cNvSpPr txBox="1"/>
          <p:nvPr/>
        </p:nvSpPr>
        <p:spPr>
          <a:xfrm>
            <a:off x="417748" y="5678529"/>
            <a:ext cx="3096040" cy="707886"/>
          </a:xfrm>
          <a:prstGeom prst="rect">
            <a:avLst/>
          </a:prstGeom>
          <a:noFill/>
        </p:spPr>
        <p:txBody>
          <a:bodyPr wrap="none" rtlCol="0">
            <a:spAutoFit/>
          </a:bodyPr>
          <a:lstStyle/>
          <a:p>
            <a:r>
              <a:rPr lang="en-US" sz="2000" dirty="0">
                <a:solidFill>
                  <a:srgbClr val="C00000"/>
                </a:solidFill>
              </a:rPr>
              <a:t>A poet and guest in a garden,</a:t>
            </a:r>
          </a:p>
          <a:p>
            <a:r>
              <a:rPr lang="en-US" sz="2000" dirty="0">
                <a:solidFill>
                  <a:srgbClr val="C00000"/>
                </a:solidFill>
              </a:rPr>
              <a:t>16</a:t>
            </a:r>
            <a:r>
              <a:rPr lang="en-US" sz="2000" baseline="30000" dirty="0">
                <a:solidFill>
                  <a:srgbClr val="C00000"/>
                </a:solidFill>
              </a:rPr>
              <a:t>th</a:t>
            </a:r>
            <a:r>
              <a:rPr lang="en-US" sz="2000" dirty="0">
                <a:solidFill>
                  <a:srgbClr val="C00000"/>
                </a:solidFill>
              </a:rPr>
              <a:t> century picture</a:t>
            </a:r>
          </a:p>
        </p:txBody>
      </p:sp>
      <p:sp>
        <p:nvSpPr>
          <p:cNvPr id="10" name="TextBox 9">
            <a:extLst>
              <a:ext uri="{FF2B5EF4-FFF2-40B4-BE49-F238E27FC236}">
                <a16:creationId xmlns:a16="http://schemas.microsoft.com/office/drawing/2014/main" id="{C34E2D6B-5E7F-359B-B805-5BB16778C90C}"/>
              </a:ext>
            </a:extLst>
          </p:cNvPr>
          <p:cNvSpPr txBox="1"/>
          <p:nvPr/>
        </p:nvSpPr>
        <p:spPr>
          <a:xfrm>
            <a:off x="3725667" y="2161818"/>
            <a:ext cx="3525647" cy="1200329"/>
          </a:xfrm>
          <a:prstGeom prst="rect">
            <a:avLst/>
          </a:prstGeom>
          <a:noFill/>
        </p:spPr>
        <p:txBody>
          <a:bodyPr wrap="square" rtlCol="0">
            <a:spAutoFit/>
          </a:bodyPr>
          <a:lstStyle/>
          <a:p>
            <a:r>
              <a:rPr lang="en-US" sz="2400" dirty="0"/>
              <a:t>Which one of these people do you think is the poet? Why do you think this?</a:t>
            </a:r>
          </a:p>
        </p:txBody>
      </p:sp>
      <p:sp>
        <p:nvSpPr>
          <p:cNvPr id="11" name="TextBox 10">
            <a:extLst>
              <a:ext uri="{FF2B5EF4-FFF2-40B4-BE49-F238E27FC236}">
                <a16:creationId xmlns:a16="http://schemas.microsoft.com/office/drawing/2014/main" id="{9127CADE-C0DA-F26D-E382-E6AF20A0E972}"/>
              </a:ext>
            </a:extLst>
          </p:cNvPr>
          <p:cNvSpPr txBox="1"/>
          <p:nvPr/>
        </p:nvSpPr>
        <p:spPr>
          <a:xfrm>
            <a:off x="7482275" y="2187750"/>
            <a:ext cx="3982110" cy="830997"/>
          </a:xfrm>
          <a:prstGeom prst="rect">
            <a:avLst/>
          </a:prstGeom>
          <a:noFill/>
        </p:spPr>
        <p:txBody>
          <a:bodyPr wrap="square" rtlCol="0">
            <a:spAutoFit/>
          </a:bodyPr>
          <a:lstStyle/>
          <a:p>
            <a:r>
              <a:rPr lang="en-US" sz="2400" dirty="0"/>
              <a:t>What do you think the person holding the bottle is doing?</a:t>
            </a:r>
          </a:p>
        </p:txBody>
      </p:sp>
      <p:grpSp>
        <p:nvGrpSpPr>
          <p:cNvPr id="14" name="Group 13">
            <a:extLst>
              <a:ext uri="{FF2B5EF4-FFF2-40B4-BE49-F238E27FC236}">
                <a16:creationId xmlns:a16="http://schemas.microsoft.com/office/drawing/2014/main" id="{07075241-00E3-9CEF-812D-654EF35619C2}"/>
              </a:ext>
            </a:extLst>
          </p:cNvPr>
          <p:cNvGrpSpPr/>
          <p:nvPr/>
        </p:nvGrpSpPr>
        <p:grpSpPr>
          <a:xfrm>
            <a:off x="3198264" y="3253134"/>
            <a:ext cx="8810828" cy="2779338"/>
            <a:chOff x="3198264" y="3253134"/>
            <a:chExt cx="8810828" cy="2779338"/>
          </a:xfrm>
        </p:grpSpPr>
        <p:pic>
          <p:nvPicPr>
            <p:cNvPr id="6" name="Picture 5" descr="A close-up of a painting&#10;&#10;Description automatically generated">
              <a:extLst>
                <a:ext uri="{FF2B5EF4-FFF2-40B4-BE49-F238E27FC236}">
                  <a16:creationId xmlns:a16="http://schemas.microsoft.com/office/drawing/2014/main" id="{54581C92-95BB-64E1-0AE2-43AA52560A5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387133" y="3253134"/>
              <a:ext cx="3551324" cy="19977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Box 8">
              <a:extLst>
                <a:ext uri="{FF2B5EF4-FFF2-40B4-BE49-F238E27FC236}">
                  <a16:creationId xmlns:a16="http://schemas.microsoft.com/office/drawing/2014/main" id="{5F67FC7D-0A17-6D7C-144E-4D0615454F91}"/>
                </a:ext>
              </a:extLst>
            </p:cNvPr>
            <p:cNvSpPr txBox="1"/>
            <p:nvPr/>
          </p:nvSpPr>
          <p:spPr>
            <a:xfrm>
              <a:off x="3198264" y="3507985"/>
              <a:ext cx="4980606" cy="1384995"/>
            </a:xfrm>
            <a:prstGeom prst="rect">
              <a:avLst/>
            </a:prstGeom>
            <a:noFill/>
          </p:spPr>
          <p:txBody>
            <a:bodyPr wrap="square" rtlCol="0">
              <a:spAutoFit/>
            </a:bodyPr>
            <a:lstStyle/>
            <a:p>
              <a:pPr algn="r"/>
              <a:r>
                <a:rPr lang="en-US" sz="2800" dirty="0"/>
                <a:t>Ottoman writers also practiced calligraphy, the art of making written words decorative</a:t>
              </a:r>
            </a:p>
          </p:txBody>
        </p:sp>
        <p:sp>
          <p:nvSpPr>
            <p:cNvPr id="5" name="TextBox 4">
              <a:extLst>
                <a:ext uri="{FF2B5EF4-FFF2-40B4-BE49-F238E27FC236}">
                  <a16:creationId xmlns:a16="http://schemas.microsoft.com/office/drawing/2014/main" id="{69D99F84-4F9A-9176-9116-5A9B7EB72D9D}"/>
                </a:ext>
              </a:extLst>
            </p:cNvPr>
            <p:cNvSpPr txBox="1"/>
            <p:nvPr/>
          </p:nvSpPr>
          <p:spPr>
            <a:xfrm>
              <a:off x="8552834" y="5324586"/>
              <a:ext cx="3456258" cy="707886"/>
            </a:xfrm>
            <a:prstGeom prst="rect">
              <a:avLst/>
            </a:prstGeom>
            <a:noFill/>
          </p:spPr>
          <p:txBody>
            <a:bodyPr wrap="square">
              <a:spAutoFit/>
            </a:bodyPr>
            <a:lstStyle/>
            <a:p>
              <a:r>
                <a:rPr lang="en-US" sz="2000" dirty="0">
                  <a:solidFill>
                    <a:srgbClr val="C00000"/>
                  </a:solidFill>
                </a:rPr>
                <a:t>Page of a book written by Sheikh </a:t>
              </a:r>
              <a:r>
                <a:rPr lang="en-US" sz="2000" dirty="0" err="1">
                  <a:solidFill>
                    <a:srgbClr val="C00000"/>
                  </a:solidFill>
                </a:rPr>
                <a:t>Hamdullah</a:t>
              </a:r>
              <a:r>
                <a:rPr lang="en-US" sz="2000" dirty="0">
                  <a:solidFill>
                    <a:srgbClr val="C00000"/>
                  </a:solidFill>
                </a:rPr>
                <a:t>  (1436–1520)</a:t>
              </a:r>
            </a:p>
          </p:txBody>
        </p:sp>
      </p:grpSp>
      <p:sp>
        <p:nvSpPr>
          <p:cNvPr id="12" name="TextBox 11">
            <a:extLst>
              <a:ext uri="{FF2B5EF4-FFF2-40B4-BE49-F238E27FC236}">
                <a16:creationId xmlns:a16="http://schemas.microsoft.com/office/drawing/2014/main" id="{C5AB38FC-EDD2-C685-CF80-83B541A6C6D4}"/>
              </a:ext>
            </a:extLst>
          </p:cNvPr>
          <p:cNvSpPr txBox="1"/>
          <p:nvPr/>
        </p:nvSpPr>
        <p:spPr>
          <a:xfrm>
            <a:off x="4221393" y="5171627"/>
            <a:ext cx="3749214" cy="830997"/>
          </a:xfrm>
          <a:prstGeom prst="rect">
            <a:avLst/>
          </a:prstGeom>
          <a:noFill/>
        </p:spPr>
        <p:txBody>
          <a:bodyPr wrap="square" rtlCol="0">
            <a:spAutoFit/>
          </a:bodyPr>
          <a:lstStyle/>
          <a:p>
            <a:pPr algn="r"/>
            <a:r>
              <a:rPr lang="en-US" sz="2400" dirty="0"/>
              <a:t>Can you see the letters in Arabic script?</a:t>
            </a:r>
          </a:p>
        </p:txBody>
      </p:sp>
    </p:spTree>
    <p:extLst>
      <p:ext uri="{BB962C8B-B14F-4D97-AF65-F5344CB8AC3E}">
        <p14:creationId xmlns:p14="http://schemas.microsoft.com/office/powerpoint/2010/main" val="3238789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dissolv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dissolv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D7839-86AE-2DF9-7D9F-B77389B224C6}"/>
              </a:ext>
            </a:extLst>
          </p:cNvPr>
          <p:cNvSpPr>
            <a:spLocks noGrp="1"/>
          </p:cNvSpPr>
          <p:nvPr>
            <p:ph type="title"/>
          </p:nvPr>
        </p:nvSpPr>
        <p:spPr>
          <a:xfrm>
            <a:off x="838200" y="365125"/>
            <a:ext cx="10515600" cy="646331"/>
          </a:xfrm>
        </p:spPr>
        <p:txBody>
          <a:bodyPr>
            <a:normAutofit fontScale="90000"/>
          </a:bodyPr>
          <a:lstStyle/>
          <a:p>
            <a:r>
              <a:rPr lang="en-US" dirty="0"/>
              <a:t>Ottoman achievements &amp; discoveries</a:t>
            </a:r>
          </a:p>
        </p:txBody>
      </p:sp>
      <p:sp>
        <p:nvSpPr>
          <p:cNvPr id="13" name="TextBox 12">
            <a:extLst>
              <a:ext uri="{FF2B5EF4-FFF2-40B4-BE49-F238E27FC236}">
                <a16:creationId xmlns:a16="http://schemas.microsoft.com/office/drawing/2014/main" id="{B52E5E0C-3FE5-E5F5-31E6-A17DB6854820}"/>
              </a:ext>
            </a:extLst>
          </p:cNvPr>
          <p:cNvSpPr txBox="1"/>
          <p:nvPr/>
        </p:nvSpPr>
        <p:spPr>
          <a:xfrm>
            <a:off x="3946825" y="874179"/>
            <a:ext cx="1806905" cy="830997"/>
          </a:xfrm>
          <a:prstGeom prst="rect">
            <a:avLst/>
          </a:prstGeom>
          <a:noFill/>
        </p:spPr>
        <p:txBody>
          <a:bodyPr wrap="none" rtlCol="0">
            <a:spAutoFit/>
          </a:bodyPr>
          <a:lstStyle/>
          <a:p>
            <a:r>
              <a:rPr lang="en-US" sz="4800" b="1" dirty="0"/>
              <a:t>Music</a:t>
            </a:r>
          </a:p>
        </p:txBody>
      </p:sp>
      <p:pic>
        <p:nvPicPr>
          <p:cNvPr id="14" name="Picture 13" descr="A group of people playing instruments&#10;&#10;Description automatically generated">
            <a:extLst>
              <a:ext uri="{FF2B5EF4-FFF2-40B4-BE49-F238E27FC236}">
                <a16:creationId xmlns:a16="http://schemas.microsoft.com/office/drawing/2014/main" id="{C7F17B13-24B7-0288-07F4-C387E87505FC}"/>
              </a:ext>
            </a:extLst>
          </p:cNvPr>
          <p:cNvPicPr>
            <a:picLocks noChangeAspect="1"/>
          </p:cNvPicPr>
          <p:nvPr/>
        </p:nvPicPr>
        <p:blipFill>
          <a:blip r:embed="rId2"/>
          <a:stretch>
            <a:fillRect/>
          </a:stretch>
        </p:blipFill>
        <p:spPr>
          <a:xfrm flipH="1">
            <a:off x="512869" y="1051529"/>
            <a:ext cx="3112555" cy="50998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15" descr="A group of women and children in a garden&#10;&#10;Description automatically generated">
            <a:extLst>
              <a:ext uri="{FF2B5EF4-FFF2-40B4-BE49-F238E27FC236}">
                <a16:creationId xmlns:a16="http://schemas.microsoft.com/office/drawing/2014/main" id="{4E09B672-1501-59C7-EF19-075AB5F3594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77762" y="727914"/>
            <a:ext cx="3112557" cy="48471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TextBox 16">
            <a:extLst>
              <a:ext uri="{FF2B5EF4-FFF2-40B4-BE49-F238E27FC236}">
                <a16:creationId xmlns:a16="http://schemas.microsoft.com/office/drawing/2014/main" id="{300D8721-FCA0-EAF4-0F38-FD14F4E1DA5C}"/>
              </a:ext>
            </a:extLst>
          </p:cNvPr>
          <p:cNvSpPr txBox="1"/>
          <p:nvPr/>
        </p:nvSpPr>
        <p:spPr>
          <a:xfrm>
            <a:off x="3982049" y="3273007"/>
            <a:ext cx="3871427" cy="830997"/>
          </a:xfrm>
          <a:prstGeom prst="rect">
            <a:avLst/>
          </a:prstGeom>
          <a:noFill/>
        </p:spPr>
        <p:txBody>
          <a:bodyPr wrap="square" rtlCol="0">
            <a:spAutoFit/>
          </a:bodyPr>
          <a:lstStyle/>
          <a:p>
            <a:r>
              <a:rPr lang="en-US" sz="2400" dirty="0"/>
              <a:t>What kinds of instruments can you see being played here?</a:t>
            </a:r>
          </a:p>
        </p:txBody>
      </p:sp>
      <p:sp>
        <p:nvSpPr>
          <p:cNvPr id="18" name="TextBox 17">
            <a:extLst>
              <a:ext uri="{FF2B5EF4-FFF2-40B4-BE49-F238E27FC236}">
                <a16:creationId xmlns:a16="http://schemas.microsoft.com/office/drawing/2014/main" id="{938E317B-D0C4-4BBA-DBD6-E2F6D81FF6D9}"/>
              </a:ext>
            </a:extLst>
          </p:cNvPr>
          <p:cNvSpPr txBox="1"/>
          <p:nvPr/>
        </p:nvSpPr>
        <p:spPr>
          <a:xfrm>
            <a:off x="3940588" y="4455733"/>
            <a:ext cx="3871427" cy="1200329"/>
          </a:xfrm>
          <a:prstGeom prst="rect">
            <a:avLst/>
          </a:prstGeom>
          <a:noFill/>
        </p:spPr>
        <p:txBody>
          <a:bodyPr wrap="square" rtlCol="0">
            <a:spAutoFit/>
          </a:bodyPr>
          <a:lstStyle/>
          <a:p>
            <a:r>
              <a:rPr lang="en-US" sz="2400" dirty="0"/>
              <a:t>Are any of them similar to the instruments you heard in the concert you were at?</a:t>
            </a:r>
          </a:p>
        </p:txBody>
      </p:sp>
      <p:sp>
        <p:nvSpPr>
          <p:cNvPr id="20" name="TextBox 19">
            <a:extLst>
              <a:ext uri="{FF2B5EF4-FFF2-40B4-BE49-F238E27FC236}">
                <a16:creationId xmlns:a16="http://schemas.microsoft.com/office/drawing/2014/main" id="{5CE4938E-5AA5-312F-C54A-1DC8B9457A3E}"/>
              </a:ext>
            </a:extLst>
          </p:cNvPr>
          <p:cNvSpPr txBox="1"/>
          <p:nvPr/>
        </p:nvSpPr>
        <p:spPr>
          <a:xfrm>
            <a:off x="8591928" y="5614697"/>
            <a:ext cx="3284223" cy="646331"/>
          </a:xfrm>
          <a:prstGeom prst="rect">
            <a:avLst/>
          </a:prstGeom>
          <a:noFill/>
        </p:spPr>
        <p:txBody>
          <a:bodyPr wrap="square" rtlCol="0">
            <a:spAutoFit/>
          </a:bodyPr>
          <a:lstStyle/>
          <a:p>
            <a:pPr algn="ctr"/>
            <a:r>
              <a:rPr lang="en-US" dirty="0">
                <a:solidFill>
                  <a:srgbClr val="C00000"/>
                </a:solidFill>
              </a:rPr>
              <a:t>A picture of an outdoor musical gathering, 18</a:t>
            </a:r>
            <a:r>
              <a:rPr lang="en-US" baseline="30000" dirty="0">
                <a:solidFill>
                  <a:srgbClr val="C00000"/>
                </a:solidFill>
              </a:rPr>
              <a:t>th</a:t>
            </a:r>
            <a:r>
              <a:rPr lang="en-US" dirty="0">
                <a:solidFill>
                  <a:srgbClr val="C00000"/>
                </a:solidFill>
              </a:rPr>
              <a:t> Century</a:t>
            </a:r>
          </a:p>
        </p:txBody>
      </p:sp>
      <p:sp>
        <p:nvSpPr>
          <p:cNvPr id="3" name="TextBox 2">
            <a:extLst>
              <a:ext uri="{FF2B5EF4-FFF2-40B4-BE49-F238E27FC236}">
                <a16:creationId xmlns:a16="http://schemas.microsoft.com/office/drawing/2014/main" id="{5EE6E9B6-2569-491D-7978-59945164380A}"/>
              </a:ext>
            </a:extLst>
          </p:cNvPr>
          <p:cNvSpPr txBox="1"/>
          <p:nvPr/>
        </p:nvSpPr>
        <p:spPr>
          <a:xfrm>
            <a:off x="3625424" y="5863416"/>
            <a:ext cx="4543216" cy="369332"/>
          </a:xfrm>
          <a:prstGeom prst="rect">
            <a:avLst/>
          </a:prstGeom>
          <a:noFill/>
        </p:spPr>
        <p:txBody>
          <a:bodyPr wrap="square" rtlCol="0">
            <a:spAutoFit/>
          </a:bodyPr>
          <a:lstStyle/>
          <a:p>
            <a:r>
              <a:rPr lang="en-US" dirty="0">
                <a:solidFill>
                  <a:srgbClr val="C00000"/>
                </a:solidFill>
              </a:rPr>
              <a:t>A picture of a band of female musicians, 1720</a:t>
            </a:r>
          </a:p>
        </p:txBody>
      </p:sp>
      <p:sp>
        <p:nvSpPr>
          <p:cNvPr id="4" name="TextBox 3">
            <a:extLst>
              <a:ext uri="{FF2B5EF4-FFF2-40B4-BE49-F238E27FC236}">
                <a16:creationId xmlns:a16="http://schemas.microsoft.com/office/drawing/2014/main" id="{E38ED78C-5FBC-38F4-2AB2-726EC1B1FAF0}"/>
              </a:ext>
            </a:extLst>
          </p:cNvPr>
          <p:cNvSpPr txBox="1"/>
          <p:nvPr/>
        </p:nvSpPr>
        <p:spPr>
          <a:xfrm>
            <a:off x="3982049" y="1680658"/>
            <a:ext cx="4442973" cy="1384995"/>
          </a:xfrm>
          <a:prstGeom prst="rect">
            <a:avLst/>
          </a:prstGeom>
          <a:noFill/>
        </p:spPr>
        <p:txBody>
          <a:bodyPr wrap="square" rtlCol="0">
            <a:spAutoFit/>
          </a:bodyPr>
          <a:lstStyle/>
          <a:p>
            <a:r>
              <a:rPr lang="en-US" sz="2800" dirty="0"/>
              <a:t>Playing and listening to music was an important part of Ottoman life </a:t>
            </a:r>
          </a:p>
        </p:txBody>
      </p:sp>
    </p:spTree>
    <p:extLst>
      <p:ext uri="{BB962C8B-B14F-4D97-AF65-F5344CB8AC3E}">
        <p14:creationId xmlns:p14="http://schemas.microsoft.com/office/powerpoint/2010/main" val="194339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dissolve">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D7839-86AE-2DF9-7D9F-B77389B224C6}"/>
              </a:ext>
            </a:extLst>
          </p:cNvPr>
          <p:cNvSpPr>
            <a:spLocks noGrp="1"/>
          </p:cNvSpPr>
          <p:nvPr>
            <p:ph type="title"/>
          </p:nvPr>
        </p:nvSpPr>
        <p:spPr>
          <a:xfrm>
            <a:off x="838200" y="365125"/>
            <a:ext cx="10515600" cy="654795"/>
          </a:xfrm>
        </p:spPr>
        <p:txBody>
          <a:bodyPr>
            <a:normAutofit fontScale="90000"/>
          </a:bodyPr>
          <a:lstStyle/>
          <a:p>
            <a:r>
              <a:rPr lang="en-US" dirty="0"/>
              <a:t>Ottoman achievements &amp; discoveries</a:t>
            </a:r>
          </a:p>
        </p:txBody>
      </p:sp>
      <p:sp>
        <p:nvSpPr>
          <p:cNvPr id="13" name="TextBox 12">
            <a:extLst>
              <a:ext uri="{FF2B5EF4-FFF2-40B4-BE49-F238E27FC236}">
                <a16:creationId xmlns:a16="http://schemas.microsoft.com/office/drawing/2014/main" id="{B52E5E0C-3FE5-E5F5-31E6-A17DB6854820}"/>
              </a:ext>
            </a:extLst>
          </p:cNvPr>
          <p:cNvSpPr txBox="1"/>
          <p:nvPr/>
        </p:nvSpPr>
        <p:spPr>
          <a:xfrm>
            <a:off x="872077" y="821172"/>
            <a:ext cx="2056973" cy="830997"/>
          </a:xfrm>
          <a:prstGeom prst="rect">
            <a:avLst/>
          </a:prstGeom>
          <a:noFill/>
        </p:spPr>
        <p:txBody>
          <a:bodyPr wrap="none" rtlCol="0">
            <a:spAutoFit/>
          </a:bodyPr>
          <a:lstStyle/>
          <a:p>
            <a:r>
              <a:rPr lang="en-US" sz="4800" b="1" dirty="0"/>
              <a:t>Design</a:t>
            </a:r>
          </a:p>
        </p:txBody>
      </p:sp>
      <p:sp>
        <p:nvSpPr>
          <p:cNvPr id="9" name="TextBox 8">
            <a:extLst>
              <a:ext uri="{FF2B5EF4-FFF2-40B4-BE49-F238E27FC236}">
                <a16:creationId xmlns:a16="http://schemas.microsoft.com/office/drawing/2014/main" id="{FC6898C9-94E0-1752-A7C5-D101E5F96E82}"/>
              </a:ext>
            </a:extLst>
          </p:cNvPr>
          <p:cNvSpPr txBox="1"/>
          <p:nvPr/>
        </p:nvSpPr>
        <p:spPr>
          <a:xfrm>
            <a:off x="8313347" y="2223091"/>
            <a:ext cx="3951056" cy="769441"/>
          </a:xfrm>
          <a:prstGeom prst="rect">
            <a:avLst/>
          </a:prstGeom>
          <a:noFill/>
        </p:spPr>
        <p:txBody>
          <a:bodyPr wrap="square" rtlCol="0">
            <a:spAutoFit/>
          </a:bodyPr>
          <a:lstStyle/>
          <a:p>
            <a:r>
              <a:rPr lang="en-US" sz="2200" dirty="0"/>
              <a:t>What shapes can you see painted on these pieces of pottery? </a:t>
            </a:r>
          </a:p>
        </p:txBody>
      </p:sp>
      <p:pic>
        <p:nvPicPr>
          <p:cNvPr id="11" name="Picture 10" descr="A close-up of a tile&#10;&#10;Description automatically generated">
            <a:extLst>
              <a:ext uri="{FF2B5EF4-FFF2-40B4-BE49-F238E27FC236}">
                <a16:creationId xmlns:a16="http://schemas.microsoft.com/office/drawing/2014/main" id="{3170D895-2518-29DA-2C30-DF1907571AA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607838">
            <a:off x="1390230" y="2377159"/>
            <a:ext cx="4318000" cy="3238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1">
            <a:extLst>
              <a:ext uri="{FF2B5EF4-FFF2-40B4-BE49-F238E27FC236}">
                <a16:creationId xmlns:a16="http://schemas.microsoft.com/office/drawing/2014/main" id="{BF3711DF-F988-76B3-C21A-41F3ABB57B6E}"/>
              </a:ext>
            </a:extLst>
          </p:cNvPr>
          <p:cNvSpPr txBox="1"/>
          <p:nvPr/>
        </p:nvSpPr>
        <p:spPr>
          <a:xfrm>
            <a:off x="270587" y="5325972"/>
            <a:ext cx="1655749" cy="923330"/>
          </a:xfrm>
          <a:prstGeom prst="rect">
            <a:avLst/>
          </a:prstGeom>
          <a:noFill/>
        </p:spPr>
        <p:txBody>
          <a:bodyPr wrap="square" rtlCol="0">
            <a:spAutoFit/>
          </a:bodyPr>
          <a:lstStyle/>
          <a:p>
            <a:r>
              <a:rPr lang="en-US" i="1" dirty="0" err="1">
                <a:solidFill>
                  <a:srgbClr val="C00000"/>
                </a:solidFill>
              </a:rPr>
              <a:t>Iznik</a:t>
            </a:r>
            <a:r>
              <a:rPr lang="en-US" dirty="0">
                <a:solidFill>
                  <a:srgbClr val="C00000"/>
                </a:solidFill>
              </a:rPr>
              <a:t> mosque lamp, 16</a:t>
            </a:r>
            <a:r>
              <a:rPr lang="en-US" baseline="30000" dirty="0">
                <a:solidFill>
                  <a:srgbClr val="C00000"/>
                </a:solidFill>
              </a:rPr>
              <a:t>th</a:t>
            </a:r>
            <a:r>
              <a:rPr lang="en-US" dirty="0">
                <a:solidFill>
                  <a:srgbClr val="C00000"/>
                </a:solidFill>
              </a:rPr>
              <a:t> Century </a:t>
            </a:r>
          </a:p>
        </p:txBody>
      </p:sp>
      <p:sp>
        <p:nvSpPr>
          <p:cNvPr id="14" name="TextBox 13">
            <a:extLst>
              <a:ext uri="{FF2B5EF4-FFF2-40B4-BE49-F238E27FC236}">
                <a16:creationId xmlns:a16="http://schemas.microsoft.com/office/drawing/2014/main" id="{CE561B0F-D04C-F7BE-21B2-E84094E181BE}"/>
              </a:ext>
            </a:extLst>
          </p:cNvPr>
          <p:cNvSpPr txBox="1"/>
          <p:nvPr/>
        </p:nvSpPr>
        <p:spPr>
          <a:xfrm>
            <a:off x="5172124" y="5578717"/>
            <a:ext cx="3030125" cy="646331"/>
          </a:xfrm>
          <a:prstGeom prst="rect">
            <a:avLst/>
          </a:prstGeom>
          <a:noFill/>
        </p:spPr>
        <p:txBody>
          <a:bodyPr wrap="none" rtlCol="0">
            <a:spAutoFit/>
          </a:bodyPr>
          <a:lstStyle/>
          <a:p>
            <a:r>
              <a:rPr lang="en-US" i="1" dirty="0" err="1">
                <a:solidFill>
                  <a:srgbClr val="C00000"/>
                </a:solidFill>
              </a:rPr>
              <a:t>Iznik</a:t>
            </a:r>
            <a:r>
              <a:rPr lang="en-US" dirty="0">
                <a:solidFill>
                  <a:srgbClr val="C00000"/>
                </a:solidFill>
              </a:rPr>
              <a:t> tiles, 16</a:t>
            </a:r>
            <a:r>
              <a:rPr lang="en-US" baseline="30000" dirty="0">
                <a:solidFill>
                  <a:srgbClr val="C00000"/>
                </a:solidFill>
              </a:rPr>
              <a:t>th</a:t>
            </a:r>
            <a:r>
              <a:rPr lang="en-US" dirty="0">
                <a:solidFill>
                  <a:srgbClr val="C00000"/>
                </a:solidFill>
              </a:rPr>
              <a:t> Century (above),</a:t>
            </a:r>
          </a:p>
          <a:p>
            <a:r>
              <a:rPr lang="en-US" dirty="0">
                <a:solidFill>
                  <a:srgbClr val="C00000"/>
                </a:solidFill>
              </a:rPr>
              <a:t>18</a:t>
            </a:r>
            <a:r>
              <a:rPr lang="en-US" baseline="30000" dirty="0">
                <a:solidFill>
                  <a:srgbClr val="C00000"/>
                </a:solidFill>
              </a:rPr>
              <a:t>th</a:t>
            </a:r>
            <a:r>
              <a:rPr lang="en-US" dirty="0">
                <a:solidFill>
                  <a:srgbClr val="C00000"/>
                </a:solidFill>
              </a:rPr>
              <a:t> Century (left)</a:t>
            </a:r>
          </a:p>
        </p:txBody>
      </p:sp>
      <p:pic>
        <p:nvPicPr>
          <p:cNvPr id="6" name="Picture 5" descr="A blue and white vase&#10;&#10;Description automatically generated">
            <a:extLst>
              <a:ext uri="{FF2B5EF4-FFF2-40B4-BE49-F238E27FC236}">
                <a16:creationId xmlns:a16="http://schemas.microsoft.com/office/drawing/2014/main" id="{C334D697-3E85-A490-0725-6287F6072E3B}"/>
              </a:ext>
            </a:extLst>
          </p:cNvPr>
          <p:cNvPicPr>
            <a:picLocks noChangeAspect="1"/>
          </p:cNvPicPr>
          <p:nvPr/>
        </p:nvPicPr>
        <p:blipFill>
          <a:blip r:embed="rId3"/>
          <a:stretch>
            <a:fillRect/>
          </a:stretch>
        </p:blipFill>
        <p:spPr>
          <a:xfrm rot="21408502">
            <a:off x="270587" y="1968931"/>
            <a:ext cx="2286000" cy="3238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TextBox 14">
            <a:extLst>
              <a:ext uri="{FF2B5EF4-FFF2-40B4-BE49-F238E27FC236}">
                <a16:creationId xmlns:a16="http://schemas.microsoft.com/office/drawing/2014/main" id="{D32DDFF2-EAE6-6234-C138-750380559F61}"/>
              </a:ext>
            </a:extLst>
          </p:cNvPr>
          <p:cNvSpPr txBox="1"/>
          <p:nvPr/>
        </p:nvSpPr>
        <p:spPr>
          <a:xfrm>
            <a:off x="8373939" y="3319065"/>
            <a:ext cx="3632467" cy="1107996"/>
          </a:xfrm>
          <a:prstGeom prst="rect">
            <a:avLst/>
          </a:prstGeom>
          <a:noFill/>
        </p:spPr>
        <p:txBody>
          <a:bodyPr wrap="square" rtlCol="0">
            <a:spAutoFit/>
          </a:bodyPr>
          <a:lstStyle/>
          <a:p>
            <a:r>
              <a:rPr lang="en-US" sz="2200" dirty="0"/>
              <a:t>What </a:t>
            </a:r>
            <a:r>
              <a:rPr lang="en-US" sz="2200" dirty="0" err="1"/>
              <a:t>colours</a:t>
            </a:r>
            <a:r>
              <a:rPr lang="en-US" sz="2200" dirty="0"/>
              <a:t> have the artists used to decorate their works? What main </a:t>
            </a:r>
            <a:r>
              <a:rPr lang="en-US" sz="2200" dirty="0" err="1"/>
              <a:t>colour</a:t>
            </a:r>
            <a:r>
              <a:rPr lang="en-US" sz="2200" dirty="0"/>
              <a:t> is used?</a:t>
            </a:r>
          </a:p>
        </p:txBody>
      </p:sp>
      <p:sp>
        <p:nvSpPr>
          <p:cNvPr id="16" name="TextBox 15">
            <a:extLst>
              <a:ext uri="{FF2B5EF4-FFF2-40B4-BE49-F238E27FC236}">
                <a16:creationId xmlns:a16="http://schemas.microsoft.com/office/drawing/2014/main" id="{B90DF54A-6EC5-EA28-4517-79CE840AF9FD}"/>
              </a:ext>
            </a:extLst>
          </p:cNvPr>
          <p:cNvSpPr txBox="1"/>
          <p:nvPr/>
        </p:nvSpPr>
        <p:spPr>
          <a:xfrm>
            <a:off x="4815840" y="956117"/>
            <a:ext cx="7362274" cy="954107"/>
          </a:xfrm>
          <a:prstGeom prst="rect">
            <a:avLst/>
          </a:prstGeom>
          <a:noFill/>
        </p:spPr>
        <p:txBody>
          <a:bodyPr wrap="square" rtlCol="0">
            <a:spAutoFit/>
          </a:bodyPr>
          <a:lstStyle/>
          <a:p>
            <a:r>
              <a:rPr lang="en-US" sz="2800" dirty="0"/>
              <a:t>A famous style of ceramic decoration, known as </a:t>
            </a:r>
            <a:r>
              <a:rPr lang="en-US" sz="2800" i="1" dirty="0" err="1"/>
              <a:t>iznik</a:t>
            </a:r>
            <a:r>
              <a:rPr lang="en-US" sz="2800" dirty="0"/>
              <a:t>, originated from the time of the Ottomans.</a:t>
            </a:r>
          </a:p>
        </p:txBody>
      </p:sp>
      <p:sp>
        <p:nvSpPr>
          <p:cNvPr id="17" name="TextBox 16">
            <a:extLst>
              <a:ext uri="{FF2B5EF4-FFF2-40B4-BE49-F238E27FC236}">
                <a16:creationId xmlns:a16="http://schemas.microsoft.com/office/drawing/2014/main" id="{C29F5C81-BD09-D2DF-E4AD-0EAFD3A11B5C}"/>
              </a:ext>
            </a:extLst>
          </p:cNvPr>
          <p:cNvSpPr txBox="1"/>
          <p:nvPr/>
        </p:nvSpPr>
        <p:spPr>
          <a:xfrm>
            <a:off x="8496977" y="4793886"/>
            <a:ext cx="3681137" cy="1107996"/>
          </a:xfrm>
          <a:prstGeom prst="rect">
            <a:avLst/>
          </a:prstGeom>
          <a:noFill/>
        </p:spPr>
        <p:txBody>
          <a:bodyPr wrap="square" rtlCol="0">
            <a:spAutoFit/>
          </a:bodyPr>
          <a:lstStyle/>
          <a:p>
            <a:r>
              <a:rPr lang="en-US" sz="2200" dirty="0"/>
              <a:t>The </a:t>
            </a:r>
            <a:r>
              <a:rPr lang="en-US" sz="2200" i="1" dirty="0" err="1"/>
              <a:t>iznik</a:t>
            </a:r>
            <a:r>
              <a:rPr lang="en-US" sz="2200" dirty="0"/>
              <a:t> style often makes use of symmetry. Can you spot any symmetrical decorations?</a:t>
            </a:r>
          </a:p>
        </p:txBody>
      </p:sp>
      <p:pic>
        <p:nvPicPr>
          <p:cNvPr id="8" name="Picture 7" descr="A blue and white tile with red and blue design&#10;&#10;Description automatically generated">
            <a:extLst>
              <a:ext uri="{FF2B5EF4-FFF2-40B4-BE49-F238E27FC236}">
                <a16:creationId xmlns:a16="http://schemas.microsoft.com/office/drawing/2014/main" id="{64CE7F63-FE2D-A1C7-0FA4-50E2897F958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1417393">
            <a:off x="4960144" y="2380409"/>
            <a:ext cx="3013555" cy="30818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95116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dissolve">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D7839-86AE-2DF9-7D9F-B77389B224C6}"/>
              </a:ext>
            </a:extLst>
          </p:cNvPr>
          <p:cNvSpPr>
            <a:spLocks noGrp="1"/>
          </p:cNvSpPr>
          <p:nvPr>
            <p:ph type="title"/>
          </p:nvPr>
        </p:nvSpPr>
        <p:spPr>
          <a:xfrm>
            <a:off x="838200" y="365125"/>
            <a:ext cx="10515600" cy="523221"/>
          </a:xfrm>
        </p:spPr>
        <p:txBody>
          <a:bodyPr>
            <a:normAutofit fontScale="90000"/>
          </a:bodyPr>
          <a:lstStyle/>
          <a:p>
            <a:r>
              <a:rPr lang="en-US" dirty="0"/>
              <a:t>Task instructions</a:t>
            </a:r>
          </a:p>
        </p:txBody>
      </p:sp>
      <p:sp>
        <p:nvSpPr>
          <p:cNvPr id="4" name="TextBox 3">
            <a:extLst>
              <a:ext uri="{FF2B5EF4-FFF2-40B4-BE49-F238E27FC236}">
                <a16:creationId xmlns:a16="http://schemas.microsoft.com/office/drawing/2014/main" id="{9918DB5E-5FE5-9365-A90C-3AFCD44F7A59}"/>
              </a:ext>
            </a:extLst>
          </p:cNvPr>
          <p:cNvSpPr txBox="1"/>
          <p:nvPr/>
        </p:nvSpPr>
        <p:spPr>
          <a:xfrm>
            <a:off x="838200" y="888346"/>
            <a:ext cx="7479227" cy="523220"/>
          </a:xfrm>
          <a:prstGeom prst="rect">
            <a:avLst/>
          </a:prstGeom>
          <a:noFill/>
        </p:spPr>
        <p:txBody>
          <a:bodyPr wrap="none" rtlCol="0">
            <a:spAutoFit/>
          </a:bodyPr>
          <a:lstStyle/>
          <a:p>
            <a:r>
              <a:rPr lang="en-US" sz="2800" dirty="0"/>
              <a:t>Your task is to design a symmetrical, square </a:t>
            </a:r>
            <a:r>
              <a:rPr lang="en-US" sz="2800" i="1" dirty="0" err="1"/>
              <a:t>iznik</a:t>
            </a:r>
            <a:r>
              <a:rPr lang="en-US" sz="2800" dirty="0"/>
              <a:t> tile</a:t>
            </a:r>
          </a:p>
        </p:txBody>
      </p:sp>
      <p:sp>
        <p:nvSpPr>
          <p:cNvPr id="7" name="TextBox 6">
            <a:extLst>
              <a:ext uri="{FF2B5EF4-FFF2-40B4-BE49-F238E27FC236}">
                <a16:creationId xmlns:a16="http://schemas.microsoft.com/office/drawing/2014/main" id="{7104E3EB-F09A-1362-8E0D-29BB1D874A6F}"/>
              </a:ext>
            </a:extLst>
          </p:cNvPr>
          <p:cNvSpPr txBox="1"/>
          <p:nvPr/>
        </p:nvSpPr>
        <p:spPr>
          <a:xfrm>
            <a:off x="7356792" y="5212880"/>
            <a:ext cx="3997008" cy="646331"/>
          </a:xfrm>
          <a:prstGeom prst="rect">
            <a:avLst/>
          </a:prstGeom>
          <a:noFill/>
        </p:spPr>
        <p:txBody>
          <a:bodyPr wrap="square" rtlCol="0">
            <a:spAutoFit/>
          </a:bodyPr>
          <a:lstStyle/>
          <a:p>
            <a:r>
              <a:rPr lang="en-US" dirty="0" err="1"/>
              <a:t>Colour</a:t>
            </a:r>
            <a:r>
              <a:rPr lang="en-US" dirty="0"/>
              <a:t> or paint your design. Remember that blue and white are very important!</a:t>
            </a:r>
          </a:p>
        </p:txBody>
      </p:sp>
      <p:grpSp>
        <p:nvGrpSpPr>
          <p:cNvPr id="18" name="Group 17">
            <a:extLst>
              <a:ext uri="{FF2B5EF4-FFF2-40B4-BE49-F238E27FC236}">
                <a16:creationId xmlns:a16="http://schemas.microsoft.com/office/drawing/2014/main" id="{AACE69E1-50AC-533A-E41A-F2EE27D11948}"/>
              </a:ext>
            </a:extLst>
          </p:cNvPr>
          <p:cNvGrpSpPr/>
          <p:nvPr/>
        </p:nvGrpSpPr>
        <p:grpSpPr>
          <a:xfrm>
            <a:off x="191263" y="1498891"/>
            <a:ext cx="6025610" cy="4637320"/>
            <a:chOff x="191263" y="1498891"/>
            <a:chExt cx="6025610" cy="4637320"/>
          </a:xfrm>
        </p:grpSpPr>
        <p:sp>
          <p:nvSpPr>
            <p:cNvPr id="5" name="TextBox 4">
              <a:extLst>
                <a:ext uri="{FF2B5EF4-FFF2-40B4-BE49-F238E27FC236}">
                  <a16:creationId xmlns:a16="http://schemas.microsoft.com/office/drawing/2014/main" id="{F1BDFB24-E14E-1659-A7CB-DF1B9FA8370F}"/>
                </a:ext>
              </a:extLst>
            </p:cNvPr>
            <p:cNvSpPr txBox="1"/>
            <p:nvPr/>
          </p:nvSpPr>
          <p:spPr>
            <a:xfrm>
              <a:off x="191263" y="4935882"/>
              <a:ext cx="6025610" cy="1200329"/>
            </a:xfrm>
            <a:prstGeom prst="rect">
              <a:avLst/>
            </a:prstGeom>
            <a:noFill/>
          </p:spPr>
          <p:txBody>
            <a:bodyPr wrap="square" rtlCol="0">
              <a:spAutoFit/>
            </a:bodyPr>
            <a:lstStyle/>
            <a:p>
              <a:r>
                <a:rPr lang="en-US" dirty="0"/>
                <a:t>Start by creating a pattern in the left-hand side of your worksheet. There are some </a:t>
              </a:r>
              <a:r>
                <a:rPr lang="en-US" dirty="0" err="1"/>
                <a:t>iznik</a:t>
              </a:r>
              <a:r>
                <a:rPr lang="en-US" dirty="0"/>
                <a:t>-inspired shapes to inspire you – copy or trace them onto your worksheet. Use the grid and the central line of symmetry to reflect what is in the left hand design.</a:t>
              </a:r>
            </a:p>
          </p:txBody>
        </p:sp>
        <p:pic>
          <p:nvPicPr>
            <p:cNvPr id="11" name="Picture 10" descr="A pencil on a paper&#10;&#10;Description automatically generated">
              <a:extLst>
                <a:ext uri="{FF2B5EF4-FFF2-40B4-BE49-F238E27FC236}">
                  <a16:creationId xmlns:a16="http://schemas.microsoft.com/office/drawing/2014/main" id="{723AB6BE-AA69-9983-CF3C-6B031BA4705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1190817" y="984296"/>
              <a:ext cx="3349665" cy="43788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pic>
        <p:nvPicPr>
          <p:cNvPr id="15" name="Picture 14" descr="A drawing on a graph paper with markers&#10;&#10;Description automatically generated">
            <a:extLst>
              <a:ext uri="{FF2B5EF4-FFF2-40B4-BE49-F238E27FC236}">
                <a16:creationId xmlns:a16="http://schemas.microsoft.com/office/drawing/2014/main" id="{E31DB6E6-A2EB-A4FE-11BE-3B3422B067C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186462">
            <a:off x="5865624" y="1594175"/>
            <a:ext cx="2589402" cy="33000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16" descr="A drawing on a graph paper&#10;&#10;Description automatically generated">
            <a:extLst>
              <a:ext uri="{FF2B5EF4-FFF2-40B4-BE49-F238E27FC236}">
                <a16:creationId xmlns:a16="http://schemas.microsoft.com/office/drawing/2014/main" id="{8257AAAD-7495-C1CD-CE81-9C1130719D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99389">
            <a:off x="8741327" y="888346"/>
            <a:ext cx="3155892" cy="39802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03098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par>
                                <p:cTn id="13" presetID="9"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dissolve">
                                      <p:cBhvr>
                                        <p:cTn id="15" dur="500"/>
                                        <p:tgtEl>
                                          <p:spTgt spid="17"/>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dissolv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D7839-86AE-2DF9-7D9F-B77389B224C6}"/>
              </a:ext>
            </a:extLst>
          </p:cNvPr>
          <p:cNvSpPr>
            <a:spLocks noGrp="1"/>
          </p:cNvSpPr>
          <p:nvPr>
            <p:ph type="title"/>
          </p:nvPr>
        </p:nvSpPr>
        <p:spPr>
          <a:xfrm>
            <a:off x="838200" y="365125"/>
            <a:ext cx="10515600" cy="1325563"/>
          </a:xfrm>
        </p:spPr>
        <p:txBody>
          <a:bodyPr/>
          <a:lstStyle/>
          <a:p>
            <a:r>
              <a:rPr lang="en-US" dirty="0"/>
              <a:t>Plenary quiz</a:t>
            </a:r>
          </a:p>
        </p:txBody>
      </p:sp>
      <p:sp>
        <p:nvSpPr>
          <p:cNvPr id="3" name="Content Placeholder 2">
            <a:extLst>
              <a:ext uri="{FF2B5EF4-FFF2-40B4-BE49-F238E27FC236}">
                <a16:creationId xmlns:a16="http://schemas.microsoft.com/office/drawing/2014/main" id="{4CFD8F75-FDAD-B8E8-EFFA-E906507B310E}"/>
              </a:ext>
            </a:extLst>
          </p:cNvPr>
          <p:cNvSpPr>
            <a:spLocks noGrp="1"/>
          </p:cNvSpPr>
          <p:nvPr>
            <p:ph idx="1"/>
          </p:nvPr>
        </p:nvSpPr>
        <p:spPr>
          <a:xfrm>
            <a:off x="838200" y="2167001"/>
            <a:ext cx="10515600" cy="1603375"/>
          </a:xfrm>
        </p:spPr>
        <p:txBody>
          <a:bodyPr>
            <a:normAutofit/>
          </a:bodyPr>
          <a:lstStyle/>
          <a:p>
            <a:pPr marL="0" indent="0">
              <a:buNone/>
            </a:pPr>
            <a:endParaRPr lang="en-US" sz="3200" dirty="0"/>
          </a:p>
          <a:p>
            <a:r>
              <a:rPr lang="en-US" sz="3200" dirty="0"/>
              <a:t>Name a science that the Ottomans were skilled at.</a:t>
            </a:r>
          </a:p>
        </p:txBody>
      </p:sp>
      <p:sp>
        <p:nvSpPr>
          <p:cNvPr id="4" name="Content Placeholder 2">
            <a:extLst>
              <a:ext uri="{FF2B5EF4-FFF2-40B4-BE49-F238E27FC236}">
                <a16:creationId xmlns:a16="http://schemas.microsoft.com/office/drawing/2014/main" id="{3735DE77-E78A-D843-CA5F-ED4443F4BFAB}"/>
              </a:ext>
            </a:extLst>
          </p:cNvPr>
          <p:cNvSpPr txBox="1">
            <a:spLocks/>
          </p:cNvSpPr>
          <p:nvPr/>
        </p:nvSpPr>
        <p:spPr>
          <a:xfrm>
            <a:off x="838200" y="3103625"/>
            <a:ext cx="8455895" cy="16033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3200" dirty="0"/>
          </a:p>
          <a:p>
            <a:r>
              <a:rPr lang="en-US" sz="3200" dirty="0"/>
              <a:t>The Ottomans practiced the art of calligraphy. What is calligraphy?</a:t>
            </a:r>
          </a:p>
        </p:txBody>
      </p:sp>
      <p:sp>
        <p:nvSpPr>
          <p:cNvPr id="5" name="Content Placeholder 2">
            <a:extLst>
              <a:ext uri="{FF2B5EF4-FFF2-40B4-BE49-F238E27FC236}">
                <a16:creationId xmlns:a16="http://schemas.microsoft.com/office/drawing/2014/main" id="{5D705DEF-6009-E0AD-9180-F5DC9AD95041}"/>
              </a:ext>
            </a:extLst>
          </p:cNvPr>
          <p:cNvSpPr txBox="1">
            <a:spLocks/>
          </p:cNvSpPr>
          <p:nvPr/>
        </p:nvSpPr>
        <p:spPr>
          <a:xfrm>
            <a:off x="838200" y="4446589"/>
            <a:ext cx="10515600" cy="16033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3200" dirty="0"/>
          </a:p>
          <a:p>
            <a:r>
              <a:rPr lang="en-US" sz="3200" dirty="0"/>
              <a:t>What is the name starting with ‘</a:t>
            </a:r>
            <a:r>
              <a:rPr lang="en-US" sz="3200" dirty="0" err="1"/>
              <a:t>i</a:t>
            </a:r>
            <a:r>
              <a:rPr lang="en-US" sz="3200" dirty="0"/>
              <a:t>’ that describes the famous Ottoman style of pottery decoration?</a:t>
            </a:r>
          </a:p>
        </p:txBody>
      </p:sp>
      <p:pic>
        <p:nvPicPr>
          <p:cNvPr id="7" name="Picture 6" descr="A painting of men in turbans&#10;&#10;Description automatically generated">
            <a:extLst>
              <a:ext uri="{FF2B5EF4-FFF2-40B4-BE49-F238E27FC236}">
                <a16:creationId xmlns:a16="http://schemas.microsoft.com/office/drawing/2014/main" id="{00AE7A3E-B261-6D0F-558B-FFA71577FAE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90884" y="141158"/>
            <a:ext cx="1569117" cy="22862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descr="A group of women and children in a garden&#10;&#10;Description automatically generated">
            <a:extLst>
              <a:ext uri="{FF2B5EF4-FFF2-40B4-BE49-F238E27FC236}">
                <a16:creationId xmlns:a16="http://schemas.microsoft.com/office/drawing/2014/main" id="{4C03DC6F-D47C-37E0-6611-E374F14B7BB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84258" y="141159"/>
            <a:ext cx="1620101" cy="25229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A close-up of a tile&#10;&#10;Description automatically generated">
            <a:extLst>
              <a:ext uri="{FF2B5EF4-FFF2-40B4-BE49-F238E27FC236}">
                <a16:creationId xmlns:a16="http://schemas.microsoft.com/office/drawing/2014/main" id="{996156E3-CFE2-DB0F-4540-CD3D84BE278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77362" y="1530580"/>
            <a:ext cx="1168853" cy="8766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descr="A close-up of a painting&#10;&#10;Description automatically generated">
            <a:extLst>
              <a:ext uri="{FF2B5EF4-FFF2-40B4-BE49-F238E27FC236}">
                <a16:creationId xmlns:a16="http://schemas.microsoft.com/office/drawing/2014/main" id="{A20949EB-8E96-4837-E202-4EC8449FEAE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963432" y="141159"/>
            <a:ext cx="2204683" cy="12402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descr="A painting of people sitting on the ground&#10;&#10;Description automatically generated">
            <a:extLst>
              <a:ext uri="{FF2B5EF4-FFF2-40B4-BE49-F238E27FC236}">
                <a16:creationId xmlns:a16="http://schemas.microsoft.com/office/drawing/2014/main" id="{BE0A990A-B755-8A03-C8D4-8BB0610342E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0384258" y="2844885"/>
            <a:ext cx="1620102" cy="20684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descr="A blue and white vase&#10;&#10;Description automatically generated">
            <a:extLst>
              <a:ext uri="{FF2B5EF4-FFF2-40B4-BE49-F238E27FC236}">
                <a16:creationId xmlns:a16="http://schemas.microsoft.com/office/drawing/2014/main" id="{9216672F-12C1-61C9-991F-E9E7938384B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317431" y="141159"/>
            <a:ext cx="1620101" cy="22951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descr="A blue and white tile with red and blue design&#10;&#10;Description automatically generated">
            <a:extLst>
              <a:ext uri="{FF2B5EF4-FFF2-40B4-BE49-F238E27FC236}">
                <a16:creationId xmlns:a16="http://schemas.microsoft.com/office/drawing/2014/main" id="{A13B8547-A8B9-B43C-72E8-D7FADC3D6F3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294095" y="1542772"/>
            <a:ext cx="837538" cy="8565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844166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F9077-AB8A-95AA-E7D1-C8BAC431C4BD}"/>
              </a:ext>
            </a:extLst>
          </p:cNvPr>
          <p:cNvSpPr>
            <a:spLocks noGrp="1"/>
          </p:cNvSpPr>
          <p:nvPr>
            <p:ph type="title"/>
          </p:nvPr>
        </p:nvSpPr>
        <p:spPr>
          <a:xfrm>
            <a:off x="838200" y="2766218"/>
            <a:ext cx="10515600" cy="1325563"/>
          </a:xfrm>
        </p:spPr>
        <p:txBody>
          <a:bodyPr>
            <a:normAutofit fontScale="90000"/>
          </a:bodyPr>
          <a:lstStyle/>
          <a:p>
            <a:pPr algn="ctr"/>
            <a:r>
              <a:rPr lang="en-US" dirty="0"/>
              <a:t>Session 2: Soundscape workshop 1</a:t>
            </a:r>
            <a:br>
              <a:rPr lang="en-US" dirty="0"/>
            </a:br>
            <a:r>
              <a:rPr lang="en-US" dirty="0"/>
              <a:t>Music-Practitioner &amp; Facilitator-led lesson in detail</a:t>
            </a:r>
          </a:p>
        </p:txBody>
      </p:sp>
    </p:spTree>
    <p:extLst>
      <p:ext uri="{BB962C8B-B14F-4D97-AF65-F5344CB8AC3E}">
        <p14:creationId xmlns:p14="http://schemas.microsoft.com/office/powerpoint/2010/main" val="17895463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12">
            <a:extLst>
              <a:ext uri="{FF2B5EF4-FFF2-40B4-BE49-F238E27FC236}">
                <a16:creationId xmlns:a16="http://schemas.microsoft.com/office/drawing/2014/main" id="{DACA4445-07EF-92D0-3880-D128F4EC73BA}"/>
              </a:ext>
            </a:extLst>
          </p:cNvPr>
          <p:cNvSpPr txBox="1">
            <a:spLocks/>
          </p:cNvSpPr>
          <p:nvPr/>
        </p:nvSpPr>
        <p:spPr>
          <a:xfrm>
            <a:off x="5297762" y="579657"/>
            <a:ext cx="5782614" cy="1741933"/>
          </a:xfrm>
          <a:prstGeom prst="rect">
            <a:avLst/>
          </a:prstGeom>
        </p:spPr>
        <p:txBody>
          <a:bodyPr vert="horz" lIns="91440" tIns="45720" rIns="91440" bIns="45720" rtlCol="0" anchor="b">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pPr>
            <a:r>
              <a:rPr lang="en-US" sz="7700" dirty="0">
                <a:latin typeface="Garamond" panose="02020404030301010803" pitchFamily="18" charset="0"/>
                <a:ea typeface="+mj-ea"/>
                <a:cs typeface="+mj-cs"/>
              </a:rPr>
              <a:t>The Ottomans</a:t>
            </a:r>
          </a:p>
          <a:p>
            <a:pPr marL="0" indent="0">
              <a:spcBef>
                <a:spcPct val="0"/>
              </a:spcBef>
              <a:spcAft>
                <a:spcPts val="600"/>
              </a:spcAft>
              <a:buNone/>
            </a:pPr>
            <a:r>
              <a:rPr lang="en-US" sz="6000" dirty="0">
                <a:latin typeface="Garamond" panose="02020404030301010803" pitchFamily="18" charset="0"/>
                <a:ea typeface="+mj-ea"/>
                <a:cs typeface="+mj-cs"/>
              </a:rPr>
              <a:t>Music workshop 1: Transcribing a soundscape</a:t>
            </a:r>
          </a:p>
        </p:txBody>
      </p:sp>
      <p:pic>
        <p:nvPicPr>
          <p:cNvPr id="5" name="Picture 4">
            <a:extLst>
              <a:ext uri="{FF2B5EF4-FFF2-40B4-BE49-F238E27FC236}">
                <a16:creationId xmlns:a16="http://schemas.microsoft.com/office/drawing/2014/main" id="{AE94F843-30CE-3847-210E-C5C964CB7A6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3" name="Content Placeholder 2">
            <a:extLst>
              <a:ext uri="{FF2B5EF4-FFF2-40B4-BE49-F238E27FC236}">
                <a16:creationId xmlns:a16="http://schemas.microsoft.com/office/drawing/2014/main" id="{A75C1721-F32E-EC00-ED90-3C1CA643023B}"/>
              </a:ext>
            </a:extLst>
          </p:cNvPr>
          <p:cNvSpPr>
            <a:spLocks noGrp="1"/>
          </p:cNvSpPr>
          <p:nvPr>
            <p:ph idx="1"/>
          </p:nvPr>
        </p:nvSpPr>
        <p:spPr>
          <a:xfrm>
            <a:off x="5297762" y="3003805"/>
            <a:ext cx="6251110" cy="3483864"/>
          </a:xfrm>
        </p:spPr>
        <p:txBody>
          <a:bodyPr vert="horz" lIns="91440" tIns="45720" rIns="91440" bIns="45720" rtlCol="0">
            <a:normAutofit/>
          </a:bodyPr>
          <a:lstStyle/>
          <a:p>
            <a:pPr marL="0"/>
            <a:r>
              <a:rPr lang="en-US" dirty="0">
                <a:solidFill>
                  <a:srgbClr val="00728F"/>
                </a:solidFill>
              </a:rPr>
              <a:t>L.O.s </a:t>
            </a:r>
          </a:p>
          <a:p>
            <a:pPr lvl="1"/>
            <a:r>
              <a:rPr lang="en-US" sz="2800" dirty="0">
                <a:solidFill>
                  <a:srgbClr val="00728F"/>
                </a:solidFill>
              </a:rPr>
              <a:t>To learn a simple line notation method of transcribing sounds </a:t>
            </a:r>
          </a:p>
          <a:p>
            <a:pPr lvl="1"/>
            <a:endParaRPr lang="en-US" sz="2800" dirty="0">
              <a:solidFill>
                <a:srgbClr val="00728F"/>
              </a:solidFill>
            </a:endParaRPr>
          </a:p>
          <a:p>
            <a:pPr lvl="1"/>
            <a:r>
              <a:rPr lang="en-US" sz="2800" dirty="0">
                <a:solidFill>
                  <a:srgbClr val="00728F"/>
                </a:solidFill>
              </a:rPr>
              <a:t>To use this method to transcribe a soundscape inspired by an 18</a:t>
            </a:r>
            <a:r>
              <a:rPr lang="en-US" sz="2800" baseline="30000" dirty="0">
                <a:solidFill>
                  <a:srgbClr val="00728F"/>
                </a:solidFill>
              </a:rPr>
              <a:t>th</a:t>
            </a:r>
            <a:r>
              <a:rPr lang="en-US" sz="2800" dirty="0">
                <a:solidFill>
                  <a:srgbClr val="00728F"/>
                </a:solidFill>
              </a:rPr>
              <a:t> Century Ottoman picture</a:t>
            </a:r>
          </a:p>
        </p:txBody>
      </p:sp>
      <p:pic>
        <p:nvPicPr>
          <p:cNvPr id="7" name="Picture 6" descr="A black background with blue text&#10;&#10;Description automatically generated">
            <a:extLst>
              <a:ext uri="{FF2B5EF4-FFF2-40B4-BE49-F238E27FC236}">
                <a16:creationId xmlns:a16="http://schemas.microsoft.com/office/drawing/2014/main" id="{C47E283E-3FCD-7337-8808-2B5430B91F9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89458" y="175200"/>
            <a:ext cx="2402541" cy="921437"/>
          </a:xfrm>
          <a:prstGeom prst="rect">
            <a:avLst/>
          </a:prstGeom>
        </p:spPr>
      </p:pic>
    </p:spTree>
    <p:extLst>
      <p:ext uri="{BB962C8B-B14F-4D97-AF65-F5344CB8AC3E}">
        <p14:creationId xmlns:p14="http://schemas.microsoft.com/office/powerpoint/2010/main" val="28268303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16">
            <a:extLst>
              <a:ext uri="{FF2B5EF4-FFF2-40B4-BE49-F238E27FC236}">
                <a16:creationId xmlns:a16="http://schemas.microsoft.com/office/drawing/2014/main" id="{D05EAAE3-33F9-8705-187B-6909A1C404B9}"/>
              </a:ext>
            </a:extLst>
          </p:cNvPr>
          <p:cNvSpPr/>
          <p:nvPr/>
        </p:nvSpPr>
        <p:spPr>
          <a:xfrm>
            <a:off x="9239321" y="3996831"/>
            <a:ext cx="2698368" cy="2246769"/>
          </a:xfrm>
          <a:prstGeom prst="round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1BD73AD7-10E0-8405-A5FB-ACAB449A7C42}"/>
              </a:ext>
            </a:extLst>
          </p:cNvPr>
          <p:cNvSpPr/>
          <p:nvPr/>
        </p:nvSpPr>
        <p:spPr>
          <a:xfrm>
            <a:off x="6583597" y="3974304"/>
            <a:ext cx="2534849" cy="2246769"/>
          </a:xfrm>
          <a:prstGeom prst="round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2AB2E5BD-5204-6594-6A89-C0BF23ABDA26}"/>
              </a:ext>
            </a:extLst>
          </p:cNvPr>
          <p:cNvSpPr/>
          <p:nvPr/>
        </p:nvSpPr>
        <p:spPr>
          <a:xfrm>
            <a:off x="3439601" y="3974305"/>
            <a:ext cx="3041923" cy="2246769"/>
          </a:xfrm>
          <a:prstGeom prst="round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35E7C4BE-5FE0-7230-DD50-8CADD987D76F}"/>
              </a:ext>
            </a:extLst>
          </p:cNvPr>
          <p:cNvSpPr/>
          <p:nvPr/>
        </p:nvSpPr>
        <p:spPr>
          <a:xfrm>
            <a:off x="280128" y="3955809"/>
            <a:ext cx="3041923" cy="2246769"/>
          </a:xfrm>
          <a:prstGeom prst="round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6E8A43-4FC3-D17E-A30E-6D8BE590F649}"/>
              </a:ext>
            </a:extLst>
          </p:cNvPr>
          <p:cNvSpPr>
            <a:spLocks noGrp="1"/>
          </p:cNvSpPr>
          <p:nvPr>
            <p:ph type="title"/>
          </p:nvPr>
        </p:nvSpPr>
        <p:spPr>
          <a:xfrm>
            <a:off x="280128" y="-44665"/>
            <a:ext cx="10515600" cy="1325563"/>
          </a:xfrm>
        </p:spPr>
        <p:txBody>
          <a:bodyPr/>
          <a:lstStyle/>
          <a:p>
            <a:r>
              <a:rPr lang="en-US" dirty="0">
                <a:latin typeface="Garamond" panose="02020404030301010803" pitchFamily="18" charset="0"/>
              </a:rPr>
              <a:t>Key terms warm-up</a:t>
            </a:r>
          </a:p>
        </p:txBody>
      </p:sp>
      <p:sp>
        <p:nvSpPr>
          <p:cNvPr id="4" name="TextBox 3">
            <a:extLst>
              <a:ext uri="{FF2B5EF4-FFF2-40B4-BE49-F238E27FC236}">
                <a16:creationId xmlns:a16="http://schemas.microsoft.com/office/drawing/2014/main" id="{93F66B60-171C-3467-D10F-3A6329C6AE22}"/>
              </a:ext>
            </a:extLst>
          </p:cNvPr>
          <p:cNvSpPr txBox="1"/>
          <p:nvPr/>
        </p:nvSpPr>
        <p:spPr>
          <a:xfrm>
            <a:off x="822462" y="1503271"/>
            <a:ext cx="1425903" cy="830997"/>
          </a:xfrm>
          <a:prstGeom prst="rect">
            <a:avLst/>
          </a:prstGeom>
          <a:noFill/>
        </p:spPr>
        <p:txBody>
          <a:bodyPr wrap="none" rtlCol="0">
            <a:spAutoFit/>
          </a:bodyPr>
          <a:lstStyle/>
          <a:p>
            <a:r>
              <a:rPr lang="en-US" sz="4800" dirty="0"/>
              <a:t>pitch</a:t>
            </a:r>
          </a:p>
        </p:txBody>
      </p:sp>
      <p:sp>
        <p:nvSpPr>
          <p:cNvPr id="5" name="TextBox 4">
            <a:extLst>
              <a:ext uri="{FF2B5EF4-FFF2-40B4-BE49-F238E27FC236}">
                <a16:creationId xmlns:a16="http://schemas.microsoft.com/office/drawing/2014/main" id="{339245E7-C8E5-DCA3-071A-D9D871299A1F}"/>
              </a:ext>
            </a:extLst>
          </p:cNvPr>
          <p:cNvSpPr txBox="1"/>
          <p:nvPr/>
        </p:nvSpPr>
        <p:spPr>
          <a:xfrm>
            <a:off x="2496005" y="1506271"/>
            <a:ext cx="3041923" cy="830997"/>
          </a:xfrm>
          <a:prstGeom prst="rect">
            <a:avLst/>
          </a:prstGeom>
          <a:noFill/>
        </p:spPr>
        <p:txBody>
          <a:bodyPr wrap="none" rtlCol="0">
            <a:spAutoFit/>
          </a:bodyPr>
          <a:lstStyle/>
          <a:p>
            <a:r>
              <a:rPr lang="en-US" sz="4800" dirty="0"/>
              <a:t>continuous</a:t>
            </a:r>
          </a:p>
        </p:txBody>
      </p:sp>
      <p:sp>
        <p:nvSpPr>
          <p:cNvPr id="6" name="TextBox 5">
            <a:extLst>
              <a:ext uri="{FF2B5EF4-FFF2-40B4-BE49-F238E27FC236}">
                <a16:creationId xmlns:a16="http://schemas.microsoft.com/office/drawing/2014/main" id="{DF0AE64F-7C8B-8B1A-2BC5-F19BCBF4E03A}"/>
              </a:ext>
            </a:extLst>
          </p:cNvPr>
          <p:cNvSpPr txBox="1"/>
          <p:nvPr/>
        </p:nvSpPr>
        <p:spPr>
          <a:xfrm>
            <a:off x="5731926" y="1508622"/>
            <a:ext cx="3183564" cy="830997"/>
          </a:xfrm>
          <a:prstGeom prst="rect">
            <a:avLst/>
          </a:prstGeom>
          <a:noFill/>
        </p:spPr>
        <p:txBody>
          <a:bodyPr wrap="none" rtlCol="0">
            <a:spAutoFit/>
          </a:bodyPr>
          <a:lstStyle/>
          <a:p>
            <a:r>
              <a:rPr lang="en-US" sz="4800" dirty="0"/>
              <a:t>soundscape</a:t>
            </a:r>
          </a:p>
        </p:txBody>
      </p:sp>
      <p:sp>
        <p:nvSpPr>
          <p:cNvPr id="8" name="TextBox 7">
            <a:extLst>
              <a:ext uri="{FF2B5EF4-FFF2-40B4-BE49-F238E27FC236}">
                <a16:creationId xmlns:a16="http://schemas.microsoft.com/office/drawing/2014/main" id="{2AF0B8B4-012E-2733-23A0-210C2819CF31}"/>
              </a:ext>
            </a:extLst>
          </p:cNvPr>
          <p:cNvSpPr txBox="1"/>
          <p:nvPr/>
        </p:nvSpPr>
        <p:spPr>
          <a:xfrm>
            <a:off x="9052964" y="1502611"/>
            <a:ext cx="2698367" cy="830997"/>
          </a:xfrm>
          <a:prstGeom prst="rect">
            <a:avLst/>
          </a:prstGeom>
          <a:noFill/>
        </p:spPr>
        <p:txBody>
          <a:bodyPr wrap="none" rtlCol="0">
            <a:spAutoFit/>
          </a:bodyPr>
          <a:lstStyle/>
          <a:p>
            <a:r>
              <a:rPr lang="en-US" sz="4800" dirty="0"/>
              <a:t>transcribe</a:t>
            </a:r>
          </a:p>
        </p:txBody>
      </p:sp>
      <p:sp>
        <p:nvSpPr>
          <p:cNvPr id="10" name="TextBox 9">
            <a:extLst>
              <a:ext uri="{FF2B5EF4-FFF2-40B4-BE49-F238E27FC236}">
                <a16:creationId xmlns:a16="http://schemas.microsoft.com/office/drawing/2014/main" id="{3A24B6E8-6DAB-E6A9-866A-C599EA80F236}"/>
              </a:ext>
            </a:extLst>
          </p:cNvPr>
          <p:cNvSpPr txBox="1"/>
          <p:nvPr/>
        </p:nvSpPr>
        <p:spPr>
          <a:xfrm>
            <a:off x="280128" y="3955809"/>
            <a:ext cx="3041923" cy="2246769"/>
          </a:xfrm>
          <a:prstGeom prst="rect">
            <a:avLst/>
          </a:prstGeom>
          <a:noFill/>
        </p:spPr>
        <p:txBody>
          <a:bodyPr wrap="square">
            <a:spAutoFit/>
          </a:bodyPr>
          <a:lstStyle/>
          <a:p>
            <a:pPr algn="ctr"/>
            <a:r>
              <a:rPr lang="en-US" sz="2800" dirty="0"/>
              <a:t>to write out in a different way e.g. writing out notes from a tape recording</a:t>
            </a:r>
          </a:p>
        </p:txBody>
      </p:sp>
      <p:sp>
        <p:nvSpPr>
          <p:cNvPr id="11" name="TextBox 10">
            <a:extLst>
              <a:ext uri="{FF2B5EF4-FFF2-40B4-BE49-F238E27FC236}">
                <a16:creationId xmlns:a16="http://schemas.microsoft.com/office/drawing/2014/main" id="{F60D8170-1A9C-011C-D386-3F87A19F1088}"/>
              </a:ext>
            </a:extLst>
          </p:cNvPr>
          <p:cNvSpPr txBox="1"/>
          <p:nvPr/>
        </p:nvSpPr>
        <p:spPr>
          <a:xfrm>
            <a:off x="9750703" y="4386694"/>
            <a:ext cx="1675603" cy="1384995"/>
          </a:xfrm>
          <a:prstGeom prst="rect">
            <a:avLst/>
          </a:prstGeom>
          <a:noFill/>
        </p:spPr>
        <p:txBody>
          <a:bodyPr wrap="square">
            <a:spAutoFit/>
          </a:bodyPr>
          <a:lstStyle/>
          <a:p>
            <a:pPr algn="ctr"/>
            <a:r>
              <a:rPr lang="en-US" sz="2800" dirty="0"/>
              <a:t>how high or low a sound is</a:t>
            </a:r>
          </a:p>
        </p:txBody>
      </p:sp>
      <p:sp>
        <p:nvSpPr>
          <p:cNvPr id="12" name="TextBox 11">
            <a:extLst>
              <a:ext uri="{FF2B5EF4-FFF2-40B4-BE49-F238E27FC236}">
                <a16:creationId xmlns:a16="http://schemas.microsoft.com/office/drawing/2014/main" id="{10C7B53A-FFDF-6EE5-E841-AC20013F31BA}"/>
              </a:ext>
            </a:extLst>
          </p:cNvPr>
          <p:cNvSpPr txBox="1"/>
          <p:nvPr/>
        </p:nvSpPr>
        <p:spPr>
          <a:xfrm>
            <a:off x="3707204" y="4171252"/>
            <a:ext cx="2506719" cy="1815882"/>
          </a:xfrm>
          <a:prstGeom prst="rect">
            <a:avLst/>
          </a:prstGeom>
          <a:noFill/>
        </p:spPr>
        <p:txBody>
          <a:bodyPr wrap="square">
            <a:spAutoFit/>
          </a:bodyPr>
          <a:lstStyle/>
          <a:p>
            <a:pPr algn="ctr"/>
            <a:r>
              <a:rPr lang="en-US" sz="2800" dirty="0"/>
              <a:t>a combination of sounds inspired by an environment </a:t>
            </a:r>
          </a:p>
        </p:txBody>
      </p:sp>
      <p:sp>
        <p:nvSpPr>
          <p:cNvPr id="13" name="TextBox 12">
            <a:extLst>
              <a:ext uri="{FF2B5EF4-FFF2-40B4-BE49-F238E27FC236}">
                <a16:creationId xmlns:a16="http://schemas.microsoft.com/office/drawing/2014/main" id="{653EC97F-5221-37F8-E5F6-8C0238425208}"/>
              </a:ext>
            </a:extLst>
          </p:cNvPr>
          <p:cNvSpPr txBox="1"/>
          <p:nvPr/>
        </p:nvSpPr>
        <p:spPr>
          <a:xfrm>
            <a:off x="6749127" y="4386695"/>
            <a:ext cx="2270875" cy="1384995"/>
          </a:xfrm>
          <a:prstGeom prst="rect">
            <a:avLst/>
          </a:prstGeom>
          <a:noFill/>
        </p:spPr>
        <p:txBody>
          <a:bodyPr wrap="square">
            <a:spAutoFit/>
          </a:bodyPr>
          <a:lstStyle/>
          <a:p>
            <a:pPr algn="ctr"/>
            <a:r>
              <a:rPr lang="en-US" sz="2800" dirty="0"/>
              <a:t>carrying on without stopping</a:t>
            </a:r>
          </a:p>
        </p:txBody>
      </p:sp>
      <p:sp>
        <p:nvSpPr>
          <p:cNvPr id="18" name="TextBox 17">
            <a:extLst>
              <a:ext uri="{FF2B5EF4-FFF2-40B4-BE49-F238E27FC236}">
                <a16:creationId xmlns:a16="http://schemas.microsoft.com/office/drawing/2014/main" id="{464D76C5-615C-72C7-7C06-F15602F32D69}"/>
              </a:ext>
            </a:extLst>
          </p:cNvPr>
          <p:cNvSpPr txBox="1"/>
          <p:nvPr/>
        </p:nvSpPr>
        <p:spPr>
          <a:xfrm>
            <a:off x="685960" y="1050065"/>
            <a:ext cx="6042488" cy="461665"/>
          </a:xfrm>
          <a:prstGeom prst="rect">
            <a:avLst/>
          </a:prstGeom>
          <a:noFill/>
        </p:spPr>
        <p:txBody>
          <a:bodyPr wrap="none" rtlCol="0">
            <a:spAutoFit/>
          </a:bodyPr>
          <a:lstStyle/>
          <a:p>
            <a:r>
              <a:rPr lang="en-US" sz="2400" dirty="0"/>
              <a:t>Can you match these words to their meanings?</a:t>
            </a:r>
          </a:p>
        </p:txBody>
      </p:sp>
    </p:spTree>
    <p:extLst>
      <p:ext uri="{BB962C8B-B14F-4D97-AF65-F5344CB8AC3E}">
        <p14:creationId xmlns:p14="http://schemas.microsoft.com/office/powerpoint/2010/main" val="34105453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365 3.7037E-7 L 0.73737 0.26296 " pathEditMode="relative" rAng="0" ptsTypes="AA">
                                      <p:cBhvr>
                                        <p:cTn id="6" dur="2000" fill="hold"/>
                                        <p:tgtEl>
                                          <p:spTgt spid="4"/>
                                        </p:tgtEl>
                                        <p:attrNameLst>
                                          <p:attrName>ppt_x</p:attrName>
                                          <p:attrName>ppt_y</p:attrName>
                                        </p:attrNameLst>
                                      </p:cBhvr>
                                      <p:rCtr x="36680" y="13148"/>
                                    </p:animMotion>
                                  </p:childTnLst>
                                </p:cTn>
                              </p:par>
                            </p:childTnLst>
                          </p:cTn>
                        </p:par>
                      </p:childTnLst>
                    </p:cTn>
                  </p:par>
                </p:childTnLst>
              </p:cTn>
              <p:nextCondLst>
                <p:cond evt="onClick" delay="0">
                  <p:tgtEl>
                    <p:spTgt spid="4"/>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0" presetClass="path" presetSubtype="0" accel="50000" decel="50000" fill="hold" grpId="0" nodeType="clickEffect">
                                  <p:stCondLst>
                                    <p:cond delay="0"/>
                                  </p:stCondLst>
                                  <p:childTnLst>
                                    <p:animMotion origin="layout" path="M 2.91667E-6 -2.59259E-6 L 0.32786 0.2625 " pathEditMode="relative" rAng="0" ptsTypes="AA">
                                      <p:cBhvr>
                                        <p:cTn id="11" dur="2000" fill="hold"/>
                                        <p:tgtEl>
                                          <p:spTgt spid="5"/>
                                        </p:tgtEl>
                                        <p:attrNameLst>
                                          <p:attrName>ppt_x</p:attrName>
                                          <p:attrName>ppt_y</p:attrName>
                                        </p:attrNameLst>
                                      </p:cBhvr>
                                      <p:rCtr x="16393" y="13125"/>
                                    </p:animMotion>
                                  </p:childTnLst>
                                </p:cTn>
                              </p:par>
                            </p:childTnLst>
                          </p:cTn>
                        </p:par>
                      </p:childTnLst>
                    </p:cTn>
                  </p:par>
                </p:childTnLst>
              </p:cTn>
              <p:nextCondLst>
                <p:cond evt="onClick" delay="0">
                  <p:tgtEl>
                    <p:spTgt spid="5"/>
                  </p:tgtEl>
                </p:cond>
              </p:nextCondLst>
            </p:seq>
            <p:seq concurrent="1" nextAc="seek">
              <p:cTn id="12" restart="whenNotActive" fill="hold" evtFilter="cancelBubble" nodeType="interactiveSeq">
                <p:stCondLst>
                  <p:cond evt="onClick" delay="0">
                    <p:tgtEl>
                      <p:spTgt spid="6"/>
                    </p:tgtEl>
                  </p:cond>
                </p:stCondLst>
                <p:endSync evt="end" delay="0">
                  <p:rtn val="all"/>
                </p:endSync>
                <p:childTnLst>
                  <p:par>
                    <p:cTn id="13" fill="hold">
                      <p:stCondLst>
                        <p:cond delay="0"/>
                      </p:stCondLst>
                      <p:childTnLst>
                        <p:par>
                          <p:cTn id="14" fill="hold">
                            <p:stCondLst>
                              <p:cond delay="0"/>
                            </p:stCondLst>
                            <p:childTnLst>
                              <p:par>
                                <p:cTn id="15" presetID="0" presetClass="path" presetSubtype="0" accel="50000" decel="50000" fill="hold" grpId="0" nodeType="clickEffect">
                                  <p:stCondLst>
                                    <p:cond delay="0"/>
                                  </p:stCondLst>
                                  <p:childTnLst>
                                    <p:animMotion origin="layout" path="M -1.04167E-6 4.44444E-6 L -0.19622 0.26481 " pathEditMode="relative" rAng="0" ptsTypes="AA">
                                      <p:cBhvr>
                                        <p:cTn id="16" dur="2000" fill="hold"/>
                                        <p:tgtEl>
                                          <p:spTgt spid="6"/>
                                        </p:tgtEl>
                                        <p:attrNameLst>
                                          <p:attrName>ppt_x</p:attrName>
                                          <p:attrName>ppt_y</p:attrName>
                                        </p:attrNameLst>
                                      </p:cBhvr>
                                      <p:rCtr x="-9818" y="13241"/>
                                    </p:animMotion>
                                  </p:childTnLst>
                                </p:cTn>
                              </p:par>
                            </p:childTnLst>
                          </p:cTn>
                        </p:par>
                      </p:childTnLst>
                    </p:cTn>
                  </p:par>
                </p:childTnLst>
              </p:cTn>
              <p:nextCondLst>
                <p:cond evt="onClick" delay="0">
                  <p:tgtEl>
                    <p:spTgt spid="6"/>
                  </p:tgtEl>
                </p:cond>
              </p:nextCondLst>
            </p:seq>
            <p:seq concurrent="1" nextAc="seek">
              <p:cTn id="17" restart="whenNotActive" fill="hold" evtFilter="cancelBubble" nodeType="interactiveSeq">
                <p:stCondLst>
                  <p:cond evt="onClick" delay="0">
                    <p:tgtEl>
                      <p:spTgt spid="8"/>
                    </p:tgtEl>
                  </p:cond>
                </p:stCondLst>
                <p:endSync evt="end" delay="0">
                  <p:rtn val="all"/>
                </p:endSync>
                <p:childTnLst>
                  <p:par>
                    <p:cTn id="18" fill="hold">
                      <p:stCondLst>
                        <p:cond delay="0"/>
                      </p:stCondLst>
                      <p:childTnLst>
                        <p:par>
                          <p:cTn id="19" fill="hold">
                            <p:stCondLst>
                              <p:cond delay="0"/>
                            </p:stCondLst>
                            <p:childTnLst>
                              <p:par>
                                <p:cTn id="20" presetID="0" presetClass="path" presetSubtype="0" accel="50000" decel="50000" fill="hold" grpId="0" nodeType="clickEffect">
                                  <p:stCondLst>
                                    <p:cond delay="0"/>
                                  </p:stCondLst>
                                  <p:childTnLst>
                                    <p:animMotion origin="layout" path="M 5E-6 3.7037E-7 L -0.70014 0.25972 " pathEditMode="relative" rAng="0" ptsTypes="AA">
                                      <p:cBhvr>
                                        <p:cTn id="21" dur="2000" fill="hold"/>
                                        <p:tgtEl>
                                          <p:spTgt spid="8"/>
                                        </p:tgtEl>
                                        <p:attrNameLst>
                                          <p:attrName>ppt_x</p:attrName>
                                          <p:attrName>ppt_y</p:attrName>
                                        </p:attrNameLst>
                                      </p:cBhvr>
                                      <p:rCtr x="-35013" y="12986"/>
                                    </p:animMotion>
                                  </p:childTnLst>
                                </p:cTn>
                              </p:par>
                            </p:childTnLst>
                          </p:cTn>
                        </p:par>
                      </p:childTnLst>
                    </p:cTn>
                  </p:par>
                </p:childTnLst>
              </p:cTn>
              <p:nextCondLst>
                <p:cond evt="onClick" delay="0">
                  <p:tgtEl>
                    <p:spTgt spid="8"/>
                  </p:tgtEl>
                </p:cond>
              </p:nextCondLst>
            </p:seq>
          </p:childTnLst>
        </p:cTn>
      </p:par>
    </p:tnLst>
    <p:bldLst>
      <p:bldP spid="4" grpId="0"/>
      <p:bldP spid="5" grpId="0"/>
      <p:bldP spid="6"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D26D-968F-1D8F-6125-6BFC78BAD83F}"/>
              </a:ext>
            </a:extLst>
          </p:cNvPr>
          <p:cNvSpPr>
            <a:spLocks noGrp="1"/>
          </p:cNvSpPr>
          <p:nvPr>
            <p:ph type="title"/>
          </p:nvPr>
        </p:nvSpPr>
        <p:spPr>
          <a:xfrm>
            <a:off x="325732" y="11881"/>
            <a:ext cx="7557655" cy="1325563"/>
          </a:xfrm>
        </p:spPr>
        <p:txBody>
          <a:bodyPr/>
          <a:lstStyle/>
          <a:p>
            <a:r>
              <a:rPr lang="en-US" dirty="0">
                <a:latin typeface="Garamond" panose="02020404030301010803" pitchFamily="18" charset="0"/>
              </a:rPr>
              <a:t>Transcribing sounds by drawing</a:t>
            </a:r>
          </a:p>
        </p:txBody>
      </p:sp>
      <p:pic>
        <p:nvPicPr>
          <p:cNvPr id="6" name="waves-01-79559">
            <a:hlinkClick r:id="" action="ppaction://media"/>
            <a:extLst>
              <a:ext uri="{FF2B5EF4-FFF2-40B4-BE49-F238E27FC236}">
                <a16:creationId xmlns:a16="http://schemas.microsoft.com/office/drawing/2014/main" id="{9AEF2420-C8FE-847D-6C0B-A9D6C051EB7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5928" y="1524476"/>
            <a:ext cx="812800" cy="812800"/>
          </a:xfrm>
          <a:prstGeom prst="rect">
            <a:avLst/>
          </a:prstGeom>
        </p:spPr>
      </p:pic>
      <p:sp>
        <p:nvSpPr>
          <p:cNvPr id="9" name="TextBox 8">
            <a:extLst>
              <a:ext uri="{FF2B5EF4-FFF2-40B4-BE49-F238E27FC236}">
                <a16:creationId xmlns:a16="http://schemas.microsoft.com/office/drawing/2014/main" id="{E0714BA0-447F-1ADA-071B-491A5B8902B3}"/>
              </a:ext>
            </a:extLst>
          </p:cNvPr>
          <p:cNvSpPr txBox="1"/>
          <p:nvPr/>
        </p:nvSpPr>
        <p:spPr>
          <a:xfrm>
            <a:off x="2715401" y="1609034"/>
            <a:ext cx="3524555" cy="584775"/>
          </a:xfrm>
          <a:prstGeom prst="rect">
            <a:avLst/>
          </a:prstGeom>
          <a:noFill/>
        </p:spPr>
        <p:txBody>
          <a:bodyPr wrap="none" rtlCol="0">
            <a:spAutoFit/>
          </a:bodyPr>
          <a:lstStyle/>
          <a:p>
            <a:r>
              <a:rPr lang="en-US" sz="3200" dirty="0"/>
              <a:t>What can you hear?</a:t>
            </a:r>
          </a:p>
        </p:txBody>
      </p:sp>
      <p:pic>
        <p:nvPicPr>
          <p:cNvPr id="2050" name="Picture 2" descr="Free Waves Sea photo and picture">
            <a:extLst>
              <a:ext uri="{FF2B5EF4-FFF2-40B4-BE49-F238E27FC236}">
                <a16:creationId xmlns:a16="http://schemas.microsoft.com/office/drawing/2014/main" id="{2ABA3C30-3E34-A8EB-1421-DB5583F0E0CA}"/>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382282" y="149902"/>
            <a:ext cx="4699675" cy="31316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Rectangle 9">
            <a:extLst>
              <a:ext uri="{FF2B5EF4-FFF2-40B4-BE49-F238E27FC236}">
                <a16:creationId xmlns:a16="http://schemas.microsoft.com/office/drawing/2014/main" id="{AC3B7DE5-32B2-D81E-EA37-46B827B72D1F}"/>
              </a:ext>
            </a:extLst>
          </p:cNvPr>
          <p:cNvSpPr/>
          <p:nvPr/>
        </p:nvSpPr>
        <p:spPr>
          <a:xfrm>
            <a:off x="1328738" y="4128084"/>
            <a:ext cx="9733879" cy="224273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D7859F20-0A3B-E7C5-A55C-889D3A2DCC04}"/>
              </a:ext>
            </a:extLst>
          </p:cNvPr>
          <p:cNvSpPr txBox="1"/>
          <p:nvPr/>
        </p:nvSpPr>
        <p:spPr>
          <a:xfrm>
            <a:off x="1096591" y="3549479"/>
            <a:ext cx="10183493" cy="523220"/>
          </a:xfrm>
          <a:prstGeom prst="rect">
            <a:avLst/>
          </a:prstGeom>
          <a:noFill/>
        </p:spPr>
        <p:txBody>
          <a:bodyPr wrap="none" rtlCol="0">
            <a:spAutoFit/>
          </a:bodyPr>
          <a:lstStyle/>
          <a:p>
            <a:r>
              <a:rPr lang="en-US" sz="2800" dirty="0"/>
              <a:t>Here’s how we could represent this sound as a line drawn on paper:</a:t>
            </a:r>
          </a:p>
        </p:txBody>
      </p:sp>
      <p:pic>
        <p:nvPicPr>
          <p:cNvPr id="15" name="waves line">
            <a:hlinkClick r:id="" action="ppaction://media"/>
            <a:extLst>
              <a:ext uri="{FF2B5EF4-FFF2-40B4-BE49-F238E27FC236}">
                <a16:creationId xmlns:a16="http://schemas.microsoft.com/office/drawing/2014/main" id="{8476930A-A2B8-6329-DCE4-4805487B1D19}"/>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8"/>
          <a:srcRect t="27220" b="25565"/>
          <a:stretch/>
        </p:blipFill>
        <p:spPr>
          <a:xfrm>
            <a:off x="1461593" y="4149955"/>
            <a:ext cx="9472435" cy="2220865"/>
          </a:xfrm>
          <a:prstGeom prst="rect">
            <a:avLst/>
          </a:prstGeom>
        </p:spPr>
      </p:pic>
      <p:sp>
        <p:nvSpPr>
          <p:cNvPr id="16" name="TextBox 15">
            <a:extLst>
              <a:ext uri="{FF2B5EF4-FFF2-40B4-BE49-F238E27FC236}">
                <a16:creationId xmlns:a16="http://schemas.microsoft.com/office/drawing/2014/main" id="{FBC0532B-2DE6-BDC7-AC67-6F8DD6A66C49}"/>
              </a:ext>
            </a:extLst>
          </p:cNvPr>
          <p:cNvSpPr txBox="1"/>
          <p:nvPr/>
        </p:nvSpPr>
        <p:spPr>
          <a:xfrm>
            <a:off x="1461593" y="1184054"/>
            <a:ext cx="1415772" cy="1569660"/>
          </a:xfrm>
          <a:prstGeom prst="rect">
            <a:avLst/>
          </a:prstGeom>
          <a:noFill/>
        </p:spPr>
        <p:txBody>
          <a:bodyPr wrap="none" rtlCol="0">
            <a:spAutoFit/>
          </a:bodyPr>
          <a:lstStyle/>
          <a:p>
            <a:r>
              <a:rPr lang="en-US" sz="9600" dirty="0"/>
              <a:t>👂🏾</a:t>
            </a:r>
          </a:p>
        </p:txBody>
      </p:sp>
      <p:sp>
        <p:nvSpPr>
          <p:cNvPr id="17" name="TextBox 16">
            <a:extLst>
              <a:ext uri="{FF2B5EF4-FFF2-40B4-BE49-F238E27FC236}">
                <a16:creationId xmlns:a16="http://schemas.microsoft.com/office/drawing/2014/main" id="{F13AC5EF-F0C9-71A3-BE53-4972F95E6F54}"/>
              </a:ext>
            </a:extLst>
          </p:cNvPr>
          <p:cNvSpPr txBox="1"/>
          <p:nvPr/>
        </p:nvSpPr>
        <p:spPr>
          <a:xfrm>
            <a:off x="2362122" y="2483611"/>
            <a:ext cx="5215033" cy="954107"/>
          </a:xfrm>
          <a:prstGeom prst="rect">
            <a:avLst/>
          </a:prstGeom>
          <a:noFill/>
        </p:spPr>
        <p:txBody>
          <a:bodyPr wrap="square" rtlCol="0">
            <a:spAutoFit/>
          </a:bodyPr>
          <a:lstStyle/>
          <a:p>
            <a:r>
              <a:rPr lang="en-US" sz="2800" dirty="0"/>
              <a:t>What happens to the line when the pitch of the sound gets lower?</a:t>
            </a:r>
          </a:p>
        </p:txBody>
      </p:sp>
    </p:spTree>
    <p:extLst>
      <p:ext uri="{BB962C8B-B14F-4D97-AF65-F5344CB8AC3E}">
        <p14:creationId xmlns:p14="http://schemas.microsoft.com/office/powerpoint/2010/main" val="2040518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3100" fill="hold"/>
                                        <p:tgtEl>
                                          <p:spTgt spid="15"/>
                                        </p:tgtEl>
                                      </p:cBhvr>
                                    </p:cmd>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endCondLst>
                </p:cTn>
                <p:tgtEl>
                  <p:spTgt spid="6"/>
                </p:tgtEl>
              </p:cMediaNode>
            </p:audio>
            <p:video>
              <p:cMediaNode vol="80000">
                <p:cTn id="26" fill="hold" display="0">
                  <p:stCondLst>
                    <p:cond delay="indefinite"/>
                  </p:stCondLst>
                </p:cTn>
                <p:tgtEl>
                  <p:spTgt spid="15"/>
                </p:tgtEl>
              </p:cMediaNode>
            </p:video>
            <p:seq concurrent="1" nextAc="seek">
              <p:cTn id="27" restart="whenNotActive" fill="hold" evtFilter="cancelBubble" nodeType="interactiveSeq">
                <p:stCondLst>
                  <p:cond evt="onClick" delay="0">
                    <p:tgtEl>
                      <p:spTgt spid="15"/>
                    </p:tgtEl>
                  </p:cond>
                </p:stCondLst>
                <p:endSync evt="end" delay="0">
                  <p:rtn val="all"/>
                </p:endSync>
                <p:childTnLst>
                  <p:par>
                    <p:cTn id="28" fill="hold">
                      <p:stCondLst>
                        <p:cond delay="0"/>
                      </p:stCondLst>
                      <p:childTnLst>
                        <p:par>
                          <p:cTn id="29" fill="hold">
                            <p:stCondLst>
                              <p:cond delay="0"/>
                            </p:stCondLst>
                            <p:childTnLst>
                              <p:par>
                                <p:cTn id="30" presetID="2" presetClass="mediacall" presetSubtype="0" fill="hold" nodeType="clickEffect">
                                  <p:stCondLst>
                                    <p:cond delay="0"/>
                                  </p:stCondLst>
                                  <p:childTnLst>
                                    <p:cmd type="call" cmd="togglePause">
                                      <p:cBhvr>
                                        <p:cTn id="31" dur="1" fill="hold"/>
                                        <p:tgtEl>
                                          <p:spTgt spid="15"/>
                                        </p:tgtEl>
                                      </p:cBhvr>
                                    </p:cmd>
                                  </p:childTnLst>
                                </p:cTn>
                              </p:par>
                            </p:childTnLst>
                          </p:cTn>
                        </p:par>
                      </p:childTnLst>
                    </p:cTn>
                  </p:par>
                </p:childTnLst>
              </p:cTn>
              <p:nextCondLst>
                <p:cond evt="onClick" delay="0">
                  <p:tgtEl>
                    <p:spTgt spid="15"/>
                  </p:tgtEl>
                </p:cond>
              </p:nextCondLst>
            </p:seq>
            <p:seq concurrent="1" nextAc="seek">
              <p:cTn id="32" restart="whenNotActive" fill="hold" evtFilter="cancelBubble" nodeType="interactiveSeq">
                <p:stCondLst>
                  <p:cond evt="onClick" delay="0">
                    <p:tgtEl>
                      <p:spTgt spid="16"/>
                    </p:tgtEl>
                  </p:cond>
                </p:stCondLst>
                <p:endSync evt="end" delay="0">
                  <p:rtn val="all"/>
                </p:endSync>
                <p:childTnLst>
                  <p:par>
                    <p:cTn id="33" fill="hold">
                      <p:stCondLst>
                        <p:cond delay="0"/>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30480" fill="hold"/>
                                        <p:tgtEl>
                                          <p:spTgt spid="6"/>
                                        </p:tgtEl>
                                      </p:cBhvr>
                                    </p:cmd>
                                  </p:childTnLst>
                                </p:cTn>
                              </p:par>
                            </p:childTnLst>
                          </p:cTn>
                        </p:par>
                      </p:childTnLst>
                    </p:cTn>
                  </p:par>
                </p:childTnLst>
              </p:cTn>
              <p:nextCondLst>
                <p:cond evt="onClick" delay="0">
                  <p:tgtEl>
                    <p:spTgt spid="16"/>
                  </p:tgtEl>
                </p:cond>
              </p:nextCondLst>
            </p:seq>
          </p:childTnLst>
        </p:cTn>
      </p:par>
    </p:tnLst>
    <p:bldLst>
      <p:bldP spid="10" grpId="0" animBg="1"/>
      <p:bldP spid="11" grpId="0"/>
      <p:bldP spid="1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D26D-968F-1D8F-6125-6BFC78BAD83F}"/>
              </a:ext>
            </a:extLst>
          </p:cNvPr>
          <p:cNvSpPr>
            <a:spLocks noGrp="1"/>
          </p:cNvSpPr>
          <p:nvPr>
            <p:ph type="title"/>
          </p:nvPr>
        </p:nvSpPr>
        <p:spPr>
          <a:xfrm>
            <a:off x="224785" y="-21738"/>
            <a:ext cx="10515600" cy="1325563"/>
          </a:xfrm>
        </p:spPr>
        <p:txBody>
          <a:bodyPr/>
          <a:lstStyle/>
          <a:p>
            <a:r>
              <a:rPr lang="en-US" dirty="0">
                <a:latin typeface="Garamond" panose="02020404030301010803" pitchFamily="18" charset="0"/>
              </a:rPr>
              <a:t>Transcribing sounds by drawing</a:t>
            </a:r>
          </a:p>
        </p:txBody>
      </p:sp>
      <p:pic>
        <p:nvPicPr>
          <p:cNvPr id="7" name="owl-hooting-48028">
            <a:hlinkClick r:id="" action="ppaction://media"/>
            <a:extLst>
              <a:ext uri="{FF2B5EF4-FFF2-40B4-BE49-F238E27FC236}">
                <a16:creationId xmlns:a16="http://schemas.microsoft.com/office/drawing/2014/main" id="{CD03DFD0-0223-3864-773F-918C9CDF5BF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9358" y="1441599"/>
            <a:ext cx="812800" cy="812800"/>
          </a:xfrm>
          <a:prstGeom prst="rect">
            <a:avLst/>
          </a:prstGeom>
        </p:spPr>
      </p:pic>
      <p:sp>
        <p:nvSpPr>
          <p:cNvPr id="3" name="TextBox 2">
            <a:extLst>
              <a:ext uri="{FF2B5EF4-FFF2-40B4-BE49-F238E27FC236}">
                <a16:creationId xmlns:a16="http://schemas.microsoft.com/office/drawing/2014/main" id="{B7EF33AD-C7F2-091D-CBEA-9427DE8DEAC5}"/>
              </a:ext>
            </a:extLst>
          </p:cNvPr>
          <p:cNvSpPr txBox="1"/>
          <p:nvPr/>
        </p:nvSpPr>
        <p:spPr>
          <a:xfrm>
            <a:off x="3277985" y="1534614"/>
            <a:ext cx="5084277" cy="584775"/>
          </a:xfrm>
          <a:prstGeom prst="rect">
            <a:avLst/>
          </a:prstGeom>
          <a:noFill/>
        </p:spPr>
        <p:txBody>
          <a:bodyPr wrap="none" rtlCol="0">
            <a:spAutoFit/>
          </a:bodyPr>
          <a:lstStyle/>
          <a:p>
            <a:r>
              <a:rPr lang="en-US" sz="3200" dirty="0"/>
              <a:t>What can you hear this time?</a:t>
            </a:r>
          </a:p>
        </p:txBody>
      </p:sp>
      <p:sp>
        <p:nvSpPr>
          <p:cNvPr id="4" name="TextBox 3">
            <a:extLst>
              <a:ext uri="{FF2B5EF4-FFF2-40B4-BE49-F238E27FC236}">
                <a16:creationId xmlns:a16="http://schemas.microsoft.com/office/drawing/2014/main" id="{D4580C74-9CB9-3044-7721-B258D79ADEF1}"/>
              </a:ext>
            </a:extLst>
          </p:cNvPr>
          <p:cNvSpPr txBox="1"/>
          <p:nvPr/>
        </p:nvSpPr>
        <p:spPr>
          <a:xfrm>
            <a:off x="1998372" y="1134801"/>
            <a:ext cx="1415772" cy="1569660"/>
          </a:xfrm>
          <a:prstGeom prst="rect">
            <a:avLst/>
          </a:prstGeom>
          <a:noFill/>
        </p:spPr>
        <p:txBody>
          <a:bodyPr wrap="none" rtlCol="0">
            <a:spAutoFit/>
          </a:bodyPr>
          <a:lstStyle/>
          <a:p>
            <a:r>
              <a:rPr lang="en-US" sz="9600" dirty="0"/>
              <a:t>👂🏾</a:t>
            </a:r>
          </a:p>
        </p:txBody>
      </p:sp>
      <p:pic>
        <p:nvPicPr>
          <p:cNvPr id="4098" name="Picture 2" descr="Free Owl Eurasian Eagle-Owl photo and picture">
            <a:extLst>
              <a:ext uri="{FF2B5EF4-FFF2-40B4-BE49-F238E27FC236}">
                <a16:creationId xmlns:a16="http://schemas.microsoft.com/office/drawing/2014/main" id="{D6D91907-8E62-DE5C-F6A5-7917605D761D}"/>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992522" y="222364"/>
            <a:ext cx="2014599" cy="28713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741FA0BB-C156-30AC-2109-8F13DFDF17D0}"/>
              </a:ext>
            </a:extLst>
          </p:cNvPr>
          <p:cNvSpPr txBox="1"/>
          <p:nvPr/>
        </p:nvSpPr>
        <p:spPr>
          <a:xfrm>
            <a:off x="1069358" y="3022652"/>
            <a:ext cx="10183493" cy="523220"/>
          </a:xfrm>
          <a:prstGeom prst="rect">
            <a:avLst/>
          </a:prstGeom>
          <a:noFill/>
        </p:spPr>
        <p:txBody>
          <a:bodyPr wrap="none" rtlCol="0">
            <a:spAutoFit/>
          </a:bodyPr>
          <a:lstStyle/>
          <a:p>
            <a:r>
              <a:rPr lang="en-US" sz="2800" dirty="0"/>
              <a:t>Here’s how we could represent this sound as a line drawn on paper:</a:t>
            </a:r>
          </a:p>
        </p:txBody>
      </p:sp>
      <p:pic>
        <p:nvPicPr>
          <p:cNvPr id="9" name="owl line">
            <a:hlinkClick r:id="" action="ppaction://media"/>
            <a:extLst>
              <a:ext uri="{FF2B5EF4-FFF2-40B4-BE49-F238E27FC236}">
                <a16:creationId xmlns:a16="http://schemas.microsoft.com/office/drawing/2014/main" id="{02133730-38E4-A8E6-B968-22C02430C38F}"/>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8"/>
          <a:srcRect l="11432" t="10532" r="11341" b="56551"/>
          <a:stretch/>
        </p:blipFill>
        <p:spPr>
          <a:xfrm>
            <a:off x="1388268" y="4058751"/>
            <a:ext cx="9415464" cy="2257425"/>
          </a:xfrm>
          <a:prstGeom prst="rect">
            <a:avLst/>
          </a:prstGeom>
        </p:spPr>
      </p:pic>
      <p:sp>
        <p:nvSpPr>
          <p:cNvPr id="10" name="Rectangle 9">
            <a:extLst>
              <a:ext uri="{FF2B5EF4-FFF2-40B4-BE49-F238E27FC236}">
                <a16:creationId xmlns:a16="http://schemas.microsoft.com/office/drawing/2014/main" id="{C0281A6E-7877-3385-4266-D17B88EA6085}"/>
              </a:ext>
            </a:extLst>
          </p:cNvPr>
          <p:cNvSpPr/>
          <p:nvPr/>
        </p:nvSpPr>
        <p:spPr>
          <a:xfrm>
            <a:off x="1328738" y="3903234"/>
            <a:ext cx="9733879" cy="245745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3F48C50-25B5-3C6E-2417-ECF3B20CFE8A}"/>
              </a:ext>
            </a:extLst>
          </p:cNvPr>
          <p:cNvSpPr txBox="1"/>
          <p:nvPr/>
        </p:nvSpPr>
        <p:spPr>
          <a:xfrm>
            <a:off x="3277985" y="2226204"/>
            <a:ext cx="5215033" cy="954107"/>
          </a:xfrm>
          <a:prstGeom prst="rect">
            <a:avLst/>
          </a:prstGeom>
          <a:noFill/>
        </p:spPr>
        <p:txBody>
          <a:bodyPr wrap="square" rtlCol="0">
            <a:spAutoFit/>
          </a:bodyPr>
          <a:lstStyle/>
          <a:p>
            <a:r>
              <a:rPr lang="en-US" sz="2800" dirty="0"/>
              <a:t>What happens to the line when there is no sound?</a:t>
            </a:r>
          </a:p>
        </p:txBody>
      </p:sp>
    </p:spTree>
    <p:extLst>
      <p:ext uri="{BB962C8B-B14F-4D97-AF65-F5344CB8AC3E}">
        <p14:creationId xmlns:p14="http://schemas.microsoft.com/office/powerpoint/2010/main" val="718855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8433" fill="hold"/>
                                        <p:tgtEl>
                                          <p:spTgt spid="9"/>
                                        </p:tgtEl>
                                      </p:cBhvr>
                                    </p:cmd>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1" fill="hold" display="0">
                  <p:stCondLst>
                    <p:cond delay="indefinite"/>
                  </p:stCondLst>
                  <p:endCondLst>
                    <p:cond evt="onStopAudio" delay="0">
                      <p:tgtEl>
                        <p:sldTgt/>
                      </p:tgtEl>
                    </p:cond>
                  </p:endCondLst>
                </p:cTn>
                <p:tgtEl>
                  <p:spTgt spid="7"/>
                </p:tgtEl>
              </p:cMediaNode>
            </p:audio>
            <p:video>
              <p:cMediaNode vol="80000">
                <p:cTn id="22" fill="hold" display="0">
                  <p:stCondLst>
                    <p:cond delay="indefinite"/>
                  </p:stCondLst>
                </p:cTn>
                <p:tgtEl>
                  <p:spTgt spid="9"/>
                </p:tgtEl>
              </p:cMediaNode>
            </p:video>
            <p:seq concurrent="1" nextAc="seek">
              <p:cTn id="23" restart="whenNotActive" fill="hold" evtFilter="cancelBubble" nodeType="interactiveSeq">
                <p:stCondLst>
                  <p:cond evt="onClick" delay="0">
                    <p:tgtEl>
                      <p:spTgt spid="9"/>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9"/>
                                        </p:tgtEl>
                                      </p:cBhvr>
                                    </p:cmd>
                                  </p:childTnLst>
                                </p:cTn>
                              </p:par>
                            </p:childTnLst>
                          </p:cTn>
                        </p:par>
                      </p:childTnLst>
                    </p:cTn>
                  </p:par>
                </p:childTnLst>
              </p:cTn>
              <p:nextCondLst>
                <p:cond evt="onClick" delay="0">
                  <p:tgtEl>
                    <p:spTgt spid="9"/>
                  </p:tgtEl>
                </p:cond>
              </p:nextCondLst>
            </p:seq>
            <p:seq concurrent="1" nextAc="seek">
              <p:cTn id="28" restart="whenNotActive" fill="hold" evtFilter="cancelBubble" nodeType="interactiveSeq">
                <p:stCondLst>
                  <p:cond evt="onClick" delay="0">
                    <p:tgtEl>
                      <p:spTgt spid="7"/>
                    </p:tgtEl>
                  </p:cond>
                </p:stCondLst>
                <p:endSync evt="end" delay="0">
                  <p:rtn val="all"/>
                </p:endSync>
                <p:childTnLst>
                  <p:par>
                    <p:cTn id="29" fill="hold">
                      <p:stCondLst>
                        <p:cond delay="0"/>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5903" fill="hold"/>
                                        <p:tgtEl>
                                          <p:spTgt spid="7"/>
                                        </p:tgtEl>
                                      </p:cBhvr>
                                    </p:cmd>
                                  </p:childTnLst>
                                </p:cTn>
                              </p:par>
                            </p:childTnLst>
                          </p:cTn>
                        </p:par>
                      </p:childTnLst>
                    </p:cTn>
                  </p:par>
                </p:childTnLst>
              </p:cTn>
              <p:nextCondLst>
                <p:cond evt="onClick" delay="0">
                  <p:tgtEl>
                    <p:spTgt spid="7"/>
                  </p:tgtEl>
                </p:cond>
              </p:nextCondLst>
            </p:seq>
          </p:childTnLst>
        </p:cTn>
      </p:par>
    </p:tnLst>
    <p:bldLst>
      <p:bldP spid="5" grpId="0"/>
      <p:bldP spid="10" grpId="0" animBg="1"/>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D26D-968F-1D8F-6125-6BFC78BAD83F}"/>
              </a:ext>
            </a:extLst>
          </p:cNvPr>
          <p:cNvSpPr>
            <a:spLocks noGrp="1"/>
          </p:cNvSpPr>
          <p:nvPr>
            <p:ph type="title"/>
          </p:nvPr>
        </p:nvSpPr>
        <p:spPr>
          <a:xfrm>
            <a:off x="253700" y="-20638"/>
            <a:ext cx="10515600" cy="1325563"/>
          </a:xfrm>
        </p:spPr>
        <p:txBody>
          <a:bodyPr/>
          <a:lstStyle/>
          <a:p>
            <a:r>
              <a:rPr lang="en-US" dirty="0">
                <a:latin typeface="Garamond" panose="02020404030301010803" pitchFamily="18" charset="0"/>
              </a:rPr>
              <a:t>Now it’s your turn to transcribe a sound</a:t>
            </a:r>
          </a:p>
        </p:txBody>
      </p:sp>
      <p:pic>
        <p:nvPicPr>
          <p:cNvPr id="7" name="car-horn-90973">
            <a:hlinkClick r:id="" action="ppaction://media"/>
            <a:extLst>
              <a:ext uri="{FF2B5EF4-FFF2-40B4-BE49-F238E27FC236}">
                <a16:creationId xmlns:a16="http://schemas.microsoft.com/office/drawing/2014/main" id="{0C2D88CC-B153-4ECE-8D69-CB6FC904C0E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105094" y="6071043"/>
            <a:ext cx="812800" cy="812800"/>
          </a:xfrm>
          <a:prstGeom prst="rect">
            <a:avLst/>
          </a:prstGeom>
        </p:spPr>
      </p:pic>
      <p:pic>
        <p:nvPicPr>
          <p:cNvPr id="3074" name="Picture 2" descr="Free Automobile Road photo and picture">
            <a:extLst>
              <a:ext uri="{FF2B5EF4-FFF2-40B4-BE49-F238E27FC236}">
                <a16:creationId xmlns:a16="http://schemas.microsoft.com/office/drawing/2014/main" id="{8D183F53-F140-484D-AF2E-61369CF9DF89}"/>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478157" y="3267519"/>
            <a:ext cx="4066674" cy="27098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76" name="Picture 4" descr="Free To Stroll Legs photo and picture">
            <a:extLst>
              <a:ext uri="{FF2B5EF4-FFF2-40B4-BE49-F238E27FC236}">
                <a16:creationId xmlns:a16="http://schemas.microsoft.com/office/drawing/2014/main" id="{EF0DD4FB-51BE-4E3D-BB49-9E8019E75C0B}"/>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4908035" y="3289743"/>
            <a:ext cx="3441430" cy="26590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78" name="Picture 6" descr="Free Wolf Howling photo and picture">
            <a:extLst>
              <a:ext uri="{FF2B5EF4-FFF2-40B4-BE49-F238E27FC236}">
                <a16:creationId xmlns:a16="http://schemas.microsoft.com/office/drawing/2014/main" id="{298735A2-0CFC-047A-B64A-3F7140A5587E}"/>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8712669" y="3289743"/>
            <a:ext cx="2911841" cy="26595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steps-on-ground-stopping-29075">
            <a:hlinkClick r:id="" action="ppaction://media"/>
            <a:extLst>
              <a:ext uri="{FF2B5EF4-FFF2-40B4-BE49-F238E27FC236}">
                <a16:creationId xmlns:a16="http://schemas.microsoft.com/office/drawing/2014/main" id="{8139C3B3-6292-5943-87E5-32059DCCAF5A}"/>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6030797" y="6056755"/>
            <a:ext cx="812800" cy="812800"/>
          </a:xfrm>
          <a:prstGeom prst="rect">
            <a:avLst/>
          </a:prstGeom>
        </p:spPr>
      </p:pic>
      <p:pic>
        <p:nvPicPr>
          <p:cNvPr id="9" name="wolf-howl-6310">
            <a:hlinkClick r:id="" action="ppaction://media"/>
            <a:extLst>
              <a:ext uri="{FF2B5EF4-FFF2-40B4-BE49-F238E27FC236}">
                <a16:creationId xmlns:a16="http://schemas.microsoft.com/office/drawing/2014/main" id="{0181CA7D-0E66-1417-F8F9-C060523C843C}"/>
              </a:ext>
            </a:extLst>
          </p:cNvPr>
          <p:cNvPicPr>
            <a:picLocks noChangeAspect="1"/>
          </p:cNvPicPr>
          <p:nvPr>
            <a:audioFile r:link="rId6"/>
            <p:extLst>
              <p:ext uri="{DAA4B4D4-6D71-4841-9C94-3DE7FCFB9230}">
                <p14:media xmlns:p14="http://schemas.microsoft.com/office/powerpoint/2010/main" r:embed="rId5"/>
              </p:ext>
            </p:extLst>
          </p:nvPr>
        </p:nvPicPr>
        <p:blipFill>
          <a:blip r:embed="rId8"/>
          <a:stretch>
            <a:fillRect/>
          </a:stretch>
        </p:blipFill>
        <p:spPr>
          <a:xfrm>
            <a:off x="9956500" y="5999605"/>
            <a:ext cx="812800" cy="812800"/>
          </a:xfrm>
          <a:prstGeom prst="rect">
            <a:avLst/>
          </a:prstGeom>
        </p:spPr>
      </p:pic>
      <p:sp>
        <p:nvSpPr>
          <p:cNvPr id="10" name="TextBox 9">
            <a:extLst>
              <a:ext uri="{FF2B5EF4-FFF2-40B4-BE49-F238E27FC236}">
                <a16:creationId xmlns:a16="http://schemas.microsoft.com/office/drawing/2014/main" id="{A2F27A65-D9D6-39A4-729A-7AA62897F29A}"/>
              </a:ext>
            </a:extLst>
          </p:cNvPr>
          <p:cNvSpPr txBox="1"/>
          <p:nvPr/>
        </p:nvSpPr>
        <p:spPr>
          <a:xfrm>
            <a:off x="524262" y="982425"/>
            <a:ext cx="11100248" cy="830997"/>
          </a:xfrm>
          <a:prstGeom prst="rect">
            <a:avLst/>
          </a:prstGeom>
          <a:noFill/>
        </p:spPr>
        <p:txBody>
          <a:bodyPr wrap="square" rtlCol="0">
            <a:spAutoFit/>
          </a:bodyPr>
          <a:lstStyle/>
          <a:p>
            <a:r>
              <a:rPr lang="en-US" sz="2400" dirty="0"/>
              <a:t>On your white boards, draw a line from left to right to represent the sound you hear.</a:t>
            </a:r>
          </a:p>
          <a:p>
            <a:endParaRPr lang="en-US" sz="2400" dirty="0"/>
          </a:p>
        </p:txBody>
      </p:sp>
      <p:sp>
        <p:nvSpPr>
          <p:cNvPr id="11" name="TextBox 10">
            <a:extLst>
              <a:ext uri="{FF2B5EF4-FFF2-40B4-BE49-F238E27FC236}">
                <a16:creationId xmlns:a16="http://schemas.microsoft.com/office/drawing/2014/main" id="{88B250D8-34FA-EB8F-05C8-17A2D0B64BFC}"/>
              </a:ext>
            </a:extLst>
          </p:cNvPr>
          <p:cNvSpPr txBox="1"/>
          <p:nvPr/>
        </p:nvSpPr>
        <p:spPr>
          <a:xfrm>
            <a:off x="485249" y="1600759"/>
            <a:ext cx="4578210" cy="1631216"/>
          </a:xfrm>
          <a:prstGeom prst="rect">
            <a:avLst/>
          </a:prstGeom>
          <a:noFill/>
        </p:spPr>
        <p:txBody>
          <a:bodyPr wrap="square" rtlCol="0">
            <a:spAutoFit/>
          </a:bodyPr>
          <a:lstStyle/>
          <a:p>
            <a:pPr marL="285750" indent="-285750">
              <a:buFont typeface="Arial" panose="020B0604020202020204" pitchFamily="34" charset="0"/>
              <a:buChar char="•"/>
            </a:pPr>
            <a:r>
              <a:rPr lang="en-US" sz="2000" dirty="0"/>
              <a:t>For a </a:t>
            </a:r>
            <a:r>
              <a:rPr lang="en-US" sz="2000" b="1" dirty="0"/>
              <a:t>high pitch </a:t>
            </a:r>
            <a:r>
              <a:rPr lang="en-US" sz="2000" dirty="0"/>
              <a:t>sound, draw the line toward the </a:t>
            </a:r>
            <a:r>
              <a:rPr lang="en-US" sz="2000" b="1" dirty="0"/>
              <a:t>top</a:t>
            </a:r>
            <a:r>
              <a:rPr lang="en-US" sz="2000" dirty="0"/>
              <a:t> of the board</a:t>
            </a:r>
          </a:p>
          <a:p>
            <a:pPr marL="285750" indent="-285750">
              <a:buFont typeface="Arial" panose="020B0604020202020204" pitchFamily="34" charset="0"/>
              <a:buChar char="•"/>
            </a:pPr>
            <a:r>
              <a:rPr lang="en-US" sz="2000" dirty="0"/>
              <a:t>For a </a:t>
            </a:r>
            <a:r>
              <a:rPr lang="en-US" sz="2000" b="1" dirty="0"/>
              <a:t>low pitch </a:t>
            </a:r>
            <a:r>
              <a:rPr lang="en-US" sz="2000" dirty="0"/>
              <a:t>sound, draw the line toward the </a:t>
            </a:r>
            <a:r>
              <a:rPr lang="en-US" sz="2000" b="1" dirty="0"/>
              <a:t>bottom</a:t>
            </a:r>
            <a:r>
              <a:rPr lang="en-US" sz="2000" dirty="0"/>
              <a:t> of the board</a:t>
            </a:r>
          </a:p>
          <a:p>
            <a:pPr marL="285750" indent="-285750">
              <a:buFont typeface="Arial" panose="020B0604020202020204" pitchFamily="34" charset="0"/>
              <a:buChar char="•"/>
            </a:pPr>
            <a:endParaRPr lang="en-US" sz="2000" dirty="0"/>
          </a:p>
        </p:txBody>
      </p:sp>
      <p:sp>
        <p:nvSpPr>
          <p:cNvPr id="12" name="TextBox 11">
            <a:extLst>
              <a:ext uri="{FF2B5EF4-FFF2-40B4-BE49-F238E27FC236}">
                <a16:creationId xmlns:a16="http://schemas.microsoft.com/office/drawing/2014/main" id="{FF142F3E-B417-9973-5ED0-1D8B917067CF}"/>
              </a:ext>
            </a:extLst>
          </p:cNvPr>
          <p:cNvSpPr txBox="1"/>
          <p:nvPr/>
        </p:nvSpPr>
        <p:spPr>
          <a:xfrm>
            <a:off x="6096000" y="1628756"/>
            <a:ext cx="5610751" cy="1323439"/>
          </a:xfrm>
          <a:prstGeom prst="rect">
            <a:avLst/>
          </a:prstGeom>
          <a:noFill/>
        </p:spPr>
        <p:txBody>
          <a:bodyPr wrap="square" rtlCol="0">
            <a:spAutoFit/>
          </a:bodyPr>
          <a:lstStyle/>
          <a:p>
            <a:pPr marL="285750" indent="-285750">
              <a:buFont typeface="Arial" panose="020B0604020202020204" pitchFamily="34" charset="0"/>
              <a:buChar char="•"/>
            </a:pPr>
            <a:r>
              <a:rPr lang="en-US" sz="2000" dirty="0"/>
              <a:t>For a </a:t>
            </a:r>
            <a:r>
              <a:rPr lang="en-US" sz="2000" b="1" dirty="0"/>
              <a:t>continuous</a:t>
            </a:r>
            <a:r>
              <a:rPr lang="en-US" sz="2000" dirty="0"/>
              <a:t> sound, draw a </a:t>
            </a:r>
            <a:r>
              <a:rPr lang="en-US" sz="2000" b="1" dirty="0"/>
              <a:t>continuous line</a:t>
            </a:r>
          </a:p>
          <a:p>
            <a:pPr marL="285750" indent="-285750">
              <a:buFont typeface="Arial" panose="020B0604020202020204" pitchFamily="34" charset="0"/>
              <a:buChar char="•"/>
            </a:pPr>
            <a:r>
              <a:rPr lang="en-US" sz="2000" dirty="0"/>
              <a:t>For a mixture of sounds and silence , put </a:t>
            </a:r>
            <a:r>
              <a:rPr lang="en-US" sz="2000" b="1" dirty="0"/>
              <a:t>breaks in the line to show silence</a:t>
            </a:r>
          </a:p>
          <a:p>
            <a:pPr marL="285750" indent="-285750">
              <a:buFont typeface="Arial" panose="020B0604020202020204" pitchFamily="34" charset="0"/>
              <a:buChar char="•"/>
            </a:pPr>
            <a:endParaRPr lang="en-US" sz="2000" dirty="0"/>
          </a:p>
        </p:txBody>
      </p:sp>
    </p:spTree>
    <p:extLst>
      <p:ext uri="{BB962C8B-B14F-4D97-AF65-F5344CB8AC3E}">
        <p14:creationId xmlns:p14="http://schemas.microsoft.com/office/powerpoint/2010/main" val="1960247036"/>
      </p:ext>
    </p:extLst>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7"/>
                </p:tgtEl>
              </p:cMediaNode>
            </p:audio>
            <p:audio>
              <p:cMediaNode vol="80000">
                <p:cTn id="3" fill="hold" display="0">
                  <p:stCondLst>
                    <p:cond delay="indefinite"/>
                  </p:stCondLst>
                  <p:endCondLst>
                    <p:cond evt="onStopAudio" delay="0">
                      <p:tgtEl>
                        <p:sldTgt/>
                      </p:tgtEl>
                    </p:cond>
                  </p:endCondLst>
                </p:cTn>
                <p:tgtEl>
                  <p:spTgt spid="8"/>
                </p:tgtEl>
              </p:cMediaNode>
            </p:audio>
            <p:audio>
              <p:cMediaNode vol="80000">
                <p:cTn id="4" fill="hold" display="0">
                  <p:stCondLst>
                    <p:cond delay="indefinite"/>
                  </p:stCondLst>
                  <p:endCondLst>
                    <p:cond evt="onStopAudio" delay="0">
                      <p:tgtEl>
                        <p:sldTgt/>
                      </p:tgtEl>
                    </p:cond>
                  </p:endCondLst>
                </p:cTn>
                <p:tgtEl>
                  <p:spTgt spid="9"/>
                </p:tgtEl>
              </p:cMediaNode>
            </p:audio>
            <p:seq concurrent="1" nextAc="seek">
              <p:cTn id="5" restart="whenNotActive" fill="hold" evtFilter="cancelBubble" nodeType="interactiveSeq">
                <p:stCondLst>
                  <p:cond evt="onClick" delay="0">
                    <p:tgtEl>
                      <p:spTgt spid="3074"/>
                    </p:tgtEl>
                  </p:cond>
                </p:stCondLst>
                <p:endSync evt="end" delay="0">
                  <p:rtn val="all"/>
                </p:endSync>
                <p:childTnLst>
                  <p:par>
                    <p:cTn id="6" fill="hold">
                      <p:stCondLst>
                        <p:cond delay="0"/>
                      </p:stCondLst>
                      <p:childTnLst>
                        <p:par>
                          <p:cTn id="7" fill="hold">
                            <p:stCondLst>
                              <p:cond delay="0"/>
                            </p:stCondLst>
                            <p:childTnLst>
                              <p:par>
                                <p:cTn id="8" presetID="1" presetClass="mediacall" presetSubtype="0" fill="hold" nodeType="clickEffect">
                                  <p:stCondLst>
                                    <p:cond delay="0"/>
                                  </p:stCondLst>
                                  <p:childTnLst>
                                    <p:cmd type="call" cmd="playFrom(0.0)">
                                      <p:cBhvr>
                                        <p:cTn id="9" dur="8160" fill="hold"/>
                                        <p:tgtEl>
                                          <p:spTgt spid="7"/>
                                        </p:tgtEl>
                                      </p:cBhvr>
                                    </p:cmd>
                                  </p:childTnLst>
                                </p:cTn>
                              </p:par>
                            </p:childTnLst>
                          </p:cTn>
                        </p:par>
                      </p:childTnLst>
                    </p:cTn>
                  </p:par>
                </p:childTnLst>
              </p:cTn>
              <p:nextCondLst>
                <p:cond evt="onClick" delay="0">
                  <p:tgtEl>
                    <p:spTgt spid="3074"/>
                  </p:tgtEl>
                </p:cond>
              </p:nextCondLst>
            </p:seq>
            <p:seq concurrent="1" nextAc="seek">
              <p:cTn id="10" restart="whenNotActive" fill="hold" evtFilter="cancelBubble" nodeType="interactiveSeq">
                <p:stCondLst>
                  <p:cond evt="onClick" delay="0">
                    <p:tgtEl>
                      <p:spTgt spid="3076"/>
                    </p:tgtEl>
                  </p:cond>
                </p:stCondLst>
                <p:endSync evt="end" delay="0">
                  <p:rtn val="all"/>
                </p:endSync>
                <p:childTnLst>
                  <p:par>
                    <p:cTn id="11" fill="hold">
                      <p:stCondLst>
                        <p:cond delay="0"/>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3944" fill="hold"/>
                                        <p:tgtEl>
                                          <p:spTgt spid="8"/>
                                        </p:tgtEl>
                                      </p:cBhvr>
                                    </p:cmd>
                                  </p:childTnLst>
                                </p:cTn>
                              </p:par>
                            </p:childTnLst>
                          </p:cTn>
                        </p:par>
                      </p:childTnLst>
                    </p:cTn>
                  </p:par>
                </p:childTnLst>
              </p:cTn>
              <p:nextCondLst>
                <p:cond evt="onClick" delay="0">
                  <p:tgtEl>
                    <p:spTgt spid="3076"/>
                  </p:tgtEl>
                </p:cond>
              </p:nextCondLst>
            </p:seq>
            <p:seq concurrent="1" nextAc="seek">
              <p:cTn id="15" restart="whenNotActive" fill="hold" evtFilter="cancelBubble" nodeType="interactiveSeq">
                <p:stCondLst>
                  <p:cond evt="onClick" delay="0">
                    <p:tgtEl>
                      <p:spTgt spid="3078"/>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7632" fill="hold"/>
                                        <p:tgtEl>
                                          <p:spTgt spid="9"/>
                                        </p:tgtEl>
                                      </p:cBhvr>
                                    </p:cmd>
                                  </p:childTnLst>
                                </p:cTn>
                              </p:par>
                            </p:childTnLst>
                          </p:cTn>
                        </p:par>
                      </p:childTnLst>
                    </p:cTn>
                  </p:par>
                </p:childTnLst>
              </p:cTn>
              <p:nextCondLst>
                <p:cond evt="onClick" delay="0">
                  <p:tgtEl>
                    <p:spTgt spid="3078"/>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B8C7EBB-608F-CF5F-8CE5-0C06F47564A2}"/>
              </a:ext>
            </a:extLst>
          </p:cNvPr>
          <p:cNvSpPr txBox="1"/>
          <p:nvPr/>
        </p:nvSpPr>
        <p:spPr>
          <a:xfrm>
            <a:off x="5692613" y="2692644"/>
            <a:ext cx="4151265" cy="369332"/>
          </a:xfrm>
          <a:prstGeom prst="rect">
            <a:avLst/>
          </a:prstGeom>
          <a:noFill/>
        </p:spPr>
        <p:txBody>
          <a:bodyPr wrap="none" rtlCol="0">
            <a:spAutoFit/>
          </a:bodyPr>
          <a:lstStyle/>
          <a:p>
            <a:r>
              <a:rPr lang="en-US" dirty="0"/>
              <a:t>What background noise can you imagine? </a:t>
            </a:r>
          </a:p>
        </p:txBody>
      </p:sp>
      <p:sp>
        <p:nvSpPr>
          <p:cNvPr id="8" name="TextBox 7">
            <a:extLst>
              <a:ext uri="{FF2B5EF4-FFF2-40B4-BE49-F238E27FC236}">
                <a16:creationId xmlns:a16="http://schemas.microsoft.com/office/drawing/2014/main" id="{4BE98E8F-1E6E-8C97-B84A-DC6672DF38C7}"/>
              </a:ext>
            </a:extLst>
          </p:cNvPr>
          <p:cNvSpPr txBox="1"/>
          <p:nvPr/>
        </p:nvSpPr>
        <p:spPr>
          <a:xfrm>
            <a:off x="5692613" y="3142010"/>
            <a:ext cx="5644027" cy="646331"/>
          </a:xfrm>
          <a:prstGeom prst="rect">
            <a:avLst/>
          </a:prstGeom>
          <a:noFill/>
        </p:spPr>
        <p:txBody>
          <a:bodyPr wrap="square" rtlCol="0">
            <a:spAutoFit/>
          </a:bodyPr>
          <a:lstStyle/>
          <a:p>
            <a:r>
              <a:rPr lang="en-US" dirty="0"/>
              <a:t>There are three birds in the picture. Are they all singing? What do their calls sound like?</a:t>
            </a:r>
          </a:p>
        </p:txBody>
      </p:sp>
      <p:sp>
        <p:nvSpPr>
          <p:cNvPr id="9" name="TextBox 8">
            <a:extLst>
              <a:ext uri="{FF2B5EF4-FFF2-40B4-BE49-F238E27FC236}">
                <a16:creationId xmlns:a16="http://schemas.microsoft.com/office/drawing/2014/main" id="{9D5A222C-2B21-E676-EE27-C0B0FF841B0E}"/>
              </a:ext>
            </a:extLst>
          </p:cNvPr>
          <p:cNvSpPr txBox="1"/>
          <p:nvPr/>
        </p:nvSpPr>
        <p:spPr>
          <a:xfrm>
            <a:off x="5672839" y="3852477"/>
            <a:ext cx="5644027" cy="646331"/>
          </a:xfrm>
          <a:prstGeom prst="rect">
            <a:avLst/>
          </a:prstGeom>
          <a:noFill/>
        </p:spPr>
        <p:txBody>
          <a:bodyPr wrap="square" rtlCol="0">
            <a:spAutoFit/>
          </a:bodyPr>
          <a:lstStyle/>
          <a:p>
            <a:r>
              <a:rPr lang="en-US" dirty="0"/>
              <a:t>How is the tambourine being played? Shaken or beaten or both? Is the rhythm slow or fast? </a:t>
            </a:r>
          </a:p>
        </p:txBody>
      </p:sp>
      <p:sp>
        <p:nvSpPr>
          <p:cNvPr id="10" name="TextBox 9">
            <a:extLst>
              <a:ext uri="{FF2B5EF4-FFF2-40B4-BE49-F238E27FC236}">
                <a16:creationId xmlns:a16="http://schemas.microsoft.com/office/drawing/2014/main" id="{F171C4B2-C929-7798-F8F8-23D25E74E360}"/>
              </a:ext>
            </a:extLst>
          </p:cNvPr>
          <p:cNvSpPr txBox="1"/>
          <p:nvPr/>
        </p:nvSpPr>
        <p:spPr>
          <a:xfrm>
            <a:off x="5672838" y="5433479"/>
            <a:ext cx="5819915" cy="923330"/>
          </a:xfrm>
          <a:prstGeom prst="rect">
            <a:avLst/>
          </a:prstGeom>
          <a:noFill/>
        </p:spPr>
        <p:txBody>
          <a:bodyPr wrap="square" rtlCol="0">
            <a:spAutoFit/>
          </a:bodyPr>
          <a:lstStyle/>
          <a:p>
            <a:r>
              <a:rPr lang="en-US" dirty="0"/>
              <a:t>Three standing women: Are they singing along or just listening? Are they paying attention silently or chatting? Are they tapping their toes or clapping their hands to join in?</a:t>
            </a:r>
          </a:p>
        </p:txBody>
      </p:sp>
      <p:sp>
        <p:nvSpPr>
          <p:cNvPr id="11" name="TextBox 10">
            <a:extLst>
              <a:ext uri="{FF2B5EF4-FFF2-40B4-BE49-F238E27FC236}">
                <a16:creationId xmlns:a16="http://schemas.microsoft.com/office/drawing/2014/main" id="{622D1C12-C85D-6C85-C5C6-9C9E4C4C2C3F}"/>
              </a:ext>
            </a:extLst>
          </p:cNvPr>
          <p:cNvSpPr txBox="1"/>
          <p:nvPr/>
        </p:nvSpPr>
        <p:spPr>
          <a:xfrm>
            <a:off x="5672839" y="4642978"/>
            <a:ext cx="5644027" cy="646331"/>
          </a:xfrm>
          <a:prstGeom prst="rect">
            <a:avLst/>
          </a:prstGeom>
          <a:noFill/>
        </p:spPr>
        <p:txBody>
          <a:bodyPr wrap="square" rtlCol="0">
            <a:spAutoFit/>
          </a:bodyPr>
          <a:lstStyle/>
          <a:p>
            <a:r>
              <a:rPr lang="en-US" dirty="0"/>
              <a:t>Tanbur player: Is the instrument making a single note or lots? Is it a continuous sound or are there breaks?</a:t>
            </a:r>
          </a:p>
        </p:txBody>
      </p:sp>
      <p:sp>
        <p:nvSpPr>
          <p:cNvPr id="12" name="Title 1">
            <a:extLst>
              <a:ext uri="{FF2B5EF4-FFF2-40B4-BE49-F238E27FC236}">
                <a16:creationId xmlns:a16="http://schemas.microsoft.com/office/drawing/2014/main" id="{AE7C002E-13DC-4BAE-79C4-52393572F846}"/>
              </a:ext>
            </a:extLst>
          </p:cNvPr>
          <p:cNvSpPr txBox="1">
            <a:spLocks/>
          </p:cNvSpPr>
          <p:nvPr/>
        </p:nvSpPr>
        <p:spPr>
          <a:xfrm>
            <a:off x="4169989" y="232897"/>
            <a:ext cx="8027464" cy="881379"/>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latin typeface="Garamond" panose="02020404030301010803" pitchFamily="18" charset="0"/>
              </a:rPr>
              <a:t>Transcribe an imaginary soundscape</a:t>
            </a:r>
          </a:p>
        </p:txBody>
      </p:sp>
      <p:pic>
        <p:nvPicPr>
          <p:cNvPr id="13" name="Picture 12">
            <a:extLst>
              <a:ext uri="{FF2B5EF4-FFF2-40B4-BE49-F238E27FC236}">
                <a16:creationId xmlns:a16="http://schemas.microsoft.com/office/drawing/2014/main" id="{B17E36AA-4520-7E22-1914-AA4F96ED04C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1103" y="484094"/>
            <a:ext cx="4103877" cy="5813783"/>
          </a:xfrm>
          <a:prstGeom prst="rect">
            <a:avLst/>
          </a:prstGeom>
        </p:spPr>
      </p:pic>
      <p:sp>
        <p:nvSpPr>
          <p:cNvPr id="14" name="TextBox 13">
            <a:extLst>
              <a:ext uri="{FF2B5EF4-FFF2-40B4-BE49-F238E27FC236}">
                <a16:creationId xmlns:a16="http://schemas.microsoft.com/office/drawing/2014/main" id="{9F0BD532-B09F-6BFA-7DD4-A67D764F4B8A}"/>
              </a:ext>
            </a:extLst>
          </p:cNvPr>
          <p:cNvSpPr txBox="1"/>
          <p:nvPr/>
        </p:nvSpPr>
        <p:spPr>
          <a:xfrm>
            <a:off x="4627418" y="1242722"/>
            <a:ext cx="7112606" cy="646331"/>
          </a:xfrm>
          <a:prstGeom prst="rect">
            <a:avLst/>
          </a:prstGeom>
          <a:noFill/>
        </p:spPr>
        <p:txBody>
          <a:bodyPr wrap="square" rtlCol="0">
            <a:spAutoFit/>
          </a:bodyPr>
          <a:lstStyle/>
          <a:p>
            <a:r>
              <a:rPr lang="en-US" dirty="0"/>
              <a:t>Here’s an Ottoman picture we saw in our last lesson. Can you remember what’s happening here?</a:t>
            </a:r>
          </a:p>
        </p:txBody>
      </p:sp>
      <p:sp>
        <p:nvSpPr>
          <p:cNvPr id="15" name="TextBox 14">
            <a:extLst>
              <a:ext uri="{FF2B5EF4-FFF2-40B4-BE49-F238E27FC236}">
                <a16:creationId xmlns:a16="http://schemas.microsoft.com/office/drawing/2014/main" id="{67C7963C-AAA5-99AB-94E2-CC3CA5A8EC0E}"/>
              </a:ext>
            </a:extLst>
          </p:cNvPr>
          <p:cNvSpPr txBox="1"/>
          <p:nvPr/>
        </p:nvSpPr>
        <p:spPr>
          <a:xfrm>
            <a:off x="125576" y="6115102"/>
            <a:ext cx="4134929" cy="646331"/>
          </a:xfrm>
          <a:prstGeom prst="rect">
            <a:avLst/>
          </a:prstGeom>
          <a:noFill/>
        </p:spPr>
        <p:txBody>
          <a:bodyPr wrap="square" rtlCol="0">
            <a:spAutoFit/>
          </a:bodyPr>
          <a:lstStyle/>
          <a:p>
            <a:pPr algn="ctr"/>
            <a:r>
              <a:rPr lang="en-US" dirty="0">
                <a:solidFill>
                  <a:srgbClr val="C00000"/>
                </a:solidFill>
                <a:highlight>
                  <a:srgbClr val="C0C0C0"/>
                </a:highlight>
              </a:rPr>
              <a:t>A picture of an outdoor musical gathering, 18</a:t>
            </a:r>
            <a:r>
              <a:rPr lang="en-US" baseline="30000" dirty="0">
                <a:solidFill>
                  <a:srgbClr val="C00000"/>
                </a:solidFill>
                <a:highlight>
                  <a:srgbClr val="C0C0C0"/>
                </a:highlight>
              </a:rPr>
              <a:t>th</a:t>
            </a:r>
            <a:r>
              <a:rPr lang="en-US" dirty="0">
                <a:solidFill>
                  <a:srgbClr val="C00000"/>
                </a:solidFill>
                <a:highlight>
                  <a:srgbClr val="C0C0C0"/>
                </a:highlight>
              </a:rPr>
              <a:t> Century</a:t>
            </a:r>
          </a:p>
        </p:txBody>
      </p:sp>
      <p:sp>
        <p:nvSpPr>
          <p:cNvPr id="16" name="TextBox 15">
            <a:extLst>
              <a:ext uri="{FF2B5EF4-FFF2-40B4-BE49-F238E27FC236}">
                <a16:creationId xmlns:a16="http://schemas.microsoft.com/office/drawing/2014/main" id="{4F9B6663-7A17-6A00-8FF4-2EA3380F4139}"/>
              </a:ext>
            </a:extLst>
          </p:cNvPr>
          <p:cNvSpPr txBox="1"/>
          <p:nvPr/>
        </p:nvSpPr>
        <p:spPr>
          <a:xfrm>
            <a:off x="4627418" y="1984006"/>
            <a:ext cx="7112606" cy="646331"/>
          </a:xfrm>
          <a:prstGeom prst="rect">
            <a:avLst/>
          </a:prstGeom>
          <a:noFill/>
        </p:spPr>
        <p:txBody>
          <a:bodyPr wrap="square" rtlCol="0">
            <a:spAutoFit/>
          </a:bodyPr>
          <a:lstStyle/>
          <a:p>
            <a:r>
              <a:rPr lang="en-US" dirty="0"/>
              <a:t>We’re going to imagine a soundscape to accompany this picture and record this soundscape using the line technique we just practiced.</a:t>
            </a:r>
          </a:p>
        </p:txBody>
      </p:sp>
    </p:spTree>
    <p:extLst>
      <p:ext uri="{BB962C8B-B14F-4D97-AF65-F5344CB8AC3E}">
        <p14:creationId xmlns:p14="http://schemas.microsoft.com/office/powerpoint/2010/main" val="4212611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5" grpId="0"/>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ell phone&#10;&#10;Description automatically generated">
            <a:extLst>
              <a:ext uri="{FF2B5EF4-FFF2-40B4-BE49-F238E27FC236}">
                <a16:creationId xmlns:a16="http://schemas.microsoft.com/office/drawing/2014/main" id="{710CEFD7-9AFB-B2F6-1920-D5D0F6CFDFA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9854" y="110273"/>
            <a:ext cx="4945340" cy="6637454"/>
          </a:xfrm>
          <a:prstGeom prst="rect">
            <a:avLst/>
          </a:prstGeom>
          <a:ln>
            <a:noFill/>
          </a:ln>
          <a:effectLst>
            <a:outerShdw blurRad="292100" dist="139700" dir="2700000" algn="tl" rotWithShape="0">
              <a:srgbClr val="333333">
                <a:alpha val="65000"/>
              </a:srgbClr>
            </a:outerShdw>
          </a:effectLst>
        </p:spPr>
      </p:pic>
      <p:pic>
        <p:nvPicPr>
          <p:cNvPr id="5" name="bbc_wind-atmos_nhu0501215">
            <a:hlinkClick r:id="" action="ppaction://media"/>
            <a:extLst>
              <a:ext uri="{FF2B5EF4-FFF2-40B4-BE49-F238E27FC236}">
                <a16:creationId xmlns:a16="http://schemas.microsoft.com/office/drawing/2014/main" id="{4F562E22-D462-D5C3-CBF7-A49431B6A0A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226484" y="5999356"/>
            <a:ext cx="592254" cy="592254"/>
          </a:xfrm>
          <a:prstGeom prst="rect">
            <a:avLst/>
          </a:prstGeom>
        </p:spPr>
      </p:pic>
      <p:sp>
        <p:nvSpPr>
          <p:cNvPr id="6" name="Freeform 5">
            <a:extLst>
              <a:ext uri="{FF2B5EF4-FFF2-40B4-BE49-F238E27FC236}">
                <a16:creationId xmlns:a16="http://schemas.microsoft.com/office/drawing/2014/main" id="{38D89E0B-8354-0804-E7CE-10E33EB5655C}"/>
              </a:ext>
            </a:extLst>
          </p:cNvPr>
          <p:cNvSpPr/>
          <p:nvPr/>
        </p:nvSpPr>
        <p:spPr>
          <a:xfrm>
            <a:off x="323385" y="6478859"/>
            <a:ext cx="3958683" cy="168529"/>
          </a:xfrm>
          <a:custGeom>
            <a:avLst/>
            <a:gdLst>
              <a:gd name="connsiteX0" fmla="*/ 0 w 2653991"/>
              <a:gd name="connsiteY0" fmla="*/ 78058 h 157378"/>
              <a:gd name="connsiteX1" fmla="*/ 122664 w 2653991"/>
              <a:gd name="connsiteY1" fmla="*/ 133814 h 157378"/>
              <a:gd name="connsiteX2" fmla="*/ 256478 w 2653991"/>
              <a:gd name="connsiteY2" fmla="*/ 100361 h 157378"/>
              <a:gd name="connsiteX3" fmla="*/ 323386 w 2653991"/>
              <a:gd name="connsiteY3" fmla="*/ 78058 h 157378"/>
              <a:gd name="connsiteX4" fmla="*/ 356839 w 2653991"/>
              <a:gd name="connsiteY4" fmla="*/ 55756 h 157378"/>
              <a:gd name="connsiteX5" fmla="*/ 379142 w 2653991"/>
              <a:gd name="connsiteY5" fmla="*/ 33453 h 157378"/>
              <a:gd name="connsiteX6" fmla="*/ 512956 w 2653991"/>
              <a:gd name="connsiteY6" fmla="*/ 0 h 157378"/>
              <a:gd name="connsiteX7" fmla="*/ 579864 w 2653991"/>
              <a:gd name="connsiteY7" fmla="*/ 11151 h 157378"/>
              <a:gd name="connsiteX8" fmla="*/ 691376 w 2653991"/>
              <a:gd name="connsiteY8" fmla="*/ 44605 h 157378"/>
              <a:gd name="connsiteX9" fmla="*/ 758283 w 2653991"/>
              <a:gd name="connsiteY9" fmla="*/ 66907 h 157378"/>
              <a:gd name="connsiteX10" fmla="*/ 791737 w 2653991"/>
              <a:gd name="connsiteY10" fmla="*/ 78058 h 157378"/>
              <a:gd name="connsiteX11" fmla="*/ 814039 w 2653991"/>
              <a:gd name="connsiteY11" fmla="*/ 100361 h 157378"/>
              <a:gd name="connsiteX12" fmla="*/ 947854 w 2653991"/>
              <a:gd name="connsiteY12" fmla="*/ 133814 h 157378"/>
              <a:gd name="connsiteX13" fmla="*/ 970156 w 2653991"/>
              <a:gd name="connsiteY13" fmla="*/ 156117 h 157378"/>
              <a:gd name="connsiteX14" fmla="*/ 1115122 w 2653991"/>
              <a:gd name="connsiteY14" fmla="*/ 122663 h 157378"/>
              <a:gd name="connsiteX15" fmla="*/ 1226635 w 2653991"/>
              <a:gd name="connsiteY15" fmla="*/ 100361 h 157378"/>
              <a:gd name="connsiteX16" fmla="*/ 1293542 w 2653991"/>
              <a:gd name="connsiteY16" fmla="*/ 78058 h 157378"/>
              <a:gd name="connsiteX17" fmla="*/ 1326995 w 2653991"/>
              <a:gd name="connsiteY17" fmla="*/ 66907 h 157378"/>
              <a:gd name="connsiteX18" fmla="*/ 1360449 w 2653991"/>
              <a:gd name="connsiteY18" fmla="*/ 55756 h 157378"/>
              <a:gd name="connsiteX19" fmla="*/ 1427356 w 2653991"/>
              <a:gd name="connsiteY19" fmla="*/ 78058 h 157378"/>
              <a:gd name="connsiteX20" fmla="*/ 1460810 w 2653991"/>
              <a:gd name="connsiteY20" fmla="*/ 89210 h 157378"/>
              <a:gd name="connsiteX21" fmla="*/ 1516566 w 2653991"/>
              <a:gd name="connsiteY21" fmla="*/ 100361 h 157378"/>
              <a:gd name="connsiteX22" fmla="*/ 1672683 w 2653991"/>
              <a:gd name="connsiteY22" fmla="*/ 89210 h 157378"/>
              <a:gd name="connsiteX23" fmla="*/ 1739591 w 2653991"/>
              <a:gd name="connsiteY23" fmla="*/ 44605 h 157378"/>
              <a:gd name="connsiteX24" fmla="*/ 1806498 w 2653991"/>
              <a:gd name="connsiteY24" fmla="*/ 22302 h 157378"/>
              <a:gd name="connsiteX25" fmla="*/ 1839952 w 2653991"/>
              <a:gd name="connsiteY25" fmla="*/ 11151 h 157378"/>
              <a:gd name="connsiteX26" fmla="*/ 1929161 w 2653991"/>
              <a:gd name="connsiteY26" fmla="*/ 22302 h 157378"/>
              <a:gd name="connsiteX27" fmla="*/ 1984917 w 2653991"/>
              <a:gd name="connsiteY27" fmla="*/ 78058 h 157378"/>
              <a:gd name="connsiteX28" fmla="*/ 2007220 w 2653991"/>
              <a:gd name="connsiteY28" fmla="*/ 100361 h 157378"/>
              <a:gd name="connsiteX29" fmla="*/ 2185639 w 2653991"/>
              <a:gd name="connsiteY29" fmla="*/ 89210 h 157378"/>
              <a:gd name="connsiteX30" fmla="*/ 2297152 w 2653991"/>
              <a:gd name="connsiteY30" fmla="*/ 66907 h 157378"/>
              <a:gd name="connsiteX31" fmla="*/ 2364059 w 2653991"/>
              <a:gd name="connsiteY31" fmla="*/ 33453 h 157378"/>
              <a:gd name="connsiteX32" fmla="*/ 2430966 w 2653991"/>
              <a:gd name="connsiteY32" fmla="*/ 0 h 157378"/>
              <a:gd name="connsiteX33" fmla="*/ 2553630 w 2653991"/>
              <a:gd name="connsiteY33" fmla="*/ 11151 h 157378"/>
              <a:gd name="connsiteX34" fmla="*/ 2620537 w 2653991"/>
              <a:gd name="connsiteY34" fmla="*/ 33453 h 157378"/>
              <a:gd name="connsiteX35" fmla="*/ 2653991 w 2653991"/>
              <a:gd name="connsiteY35" fmla="*/ 44605 h 157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653991" h="157378">
                <a:moveTo>
                  <a:pt x="0" y="78058"/>
                </a:moveTo>
                <a:cubicBezTo>
                  <a:pt x="28336" y="94250"/>
                  <a:pt x="81219" y="133814"/>
                  <a:pt x="122664" y="133814"/>
                </a:cubicBezTo>
                <a:cubicBezTo>
                  <a:pt x="167712" y="133814"/>
                  <a:pt x="214960" y="114200"/>
                  <a:pt x="256478" y="100361"/>
                </a:cubicBezTo>
                <a:cubicBezTo>
                  <a:pt x="256483" y="100359"/>
                  <a:pt x="323382" y="78061"/>
                  <a:pt x="323386" y="78058"/>
                </a:cubicBezTo>
                <a:cubicBezTo>
                  <a:pt x="334537" y="70624"/>
                  <a:pt x="346374" y="64128"/>
                  <a:pt x="356839" y="55756"/>
                </a:cubicBezTo>
                <a:cubicBezTo>
                  <a:pt x="365049" y="49188"/>
                  <a:pt x="369738" y="38155"/>
                  <a:pt x="379142" y="33453"/>
                </a:cubicBezTo>
                <a:cubicBezTo>
                  <a:pt x="423319" y="11364"/>
                  <a:pt x="465351" y="7934"/>
                  <a:pt x="512956" y="0"/>
                </a:cubicBezTo>
                <a:cubicBezTo>
                  <a:pt x="535259" y="3717"/>
                  <a:pt x="557693" y="6717"/>
                  <a:pt x="579864" y="11151"/>
                </a:cubicBezTo>
                <a:cubicBezTo>
                  <a:pt x="622001" y="19578"/>
                  <a:pt x="648700" y="30379"/>
                  <a:pt x="691376" y="44605"/>
                </a:cubicBezTo>
                <a:lnTo>
                  <a:pt x="758283" y="66907"/>
                </a:lnTo>
                <a:lnTo>
                  <a:pt x="791737" y="78058"/>
                </a:lnTo>
                <a:cubicBezTo>
                  <a:pt x="799171" y="85492"/>
                  <a:pt x="804635" y="95659"/>
                  <a:pt x="814039" y="100361"/>
                </a:cubicBezTo>
                <a:cubicBezTo>
                  <a:pt x="858216" y="122449"/>
                  <a:pt x="900249" y="125880"/>
                  <a:pt x="947854" y="133814"/>
                </a:cubicBezTo>
                <a:cubicBezTo>
                  <a:pt x="955288" y="141248"/>
                  <a:pt x="959707" y="154956"/>
                  <a:pt x="970156" y="156117"/>
                </a:cubicBezTo>
                <a:cubicBezTo>
                  <a:pt x="1040456" y="163929"/>
                  <a:pt x="1051035" y="133344"/>
                  <a:pt x="1115122" y="122663"/>
                </a:cubicBezTo>
                <a:cubicBezTo>
                  <a:pt x="1160330" y="115128"/>
                  <a:pt x="1185050" y="112837"/>
                  <a:pt x="1226635" y="100361"/>
                </a:cubicBezTo>
                <a:cubicBezTo>
                  <a:pt x="1249152" y="93606"/>
                  <a:pt x="1271240" y="85492"/>
                  <a:pt x="1293542" y="78058"/>
                </a:cubicBezTo>
                <a:lnTo>
                  <a:pt x="1326995" y="66907"/>
                </a:lnTo>
                <a:lnTo>
                  <a:pt x="1360449" y="55756"/>
                </a:lnTo>
                <a:lnTo>
                  <a:pt x="1427356" y="78058"/>
                </a:lnTo>
                <a:cubicBezTo>
                  <a:pt x="1438507" y="81775"/>
                  <a:pt x="1449284" y="86905"/>
                  <a:pt x="1460810" y="89210"/>
                </a:cubicBezTo>
                <a:lnTo>
                  <a:pt x="1516566" y="100361"/>
                </a:lnTo>
                <a:cubicBezTo>
                  <a:pt x="1568605" y="96644"/>
                  <a:pt x="1622069" y="101863"/>
                  <a:pt x="1672683" y="89210"/>
                </a:cubicBezTo>
                <a:cubicBezTo>
                  <a:pt x="1698687" y="82709"/>
                  <a:pt x="1714162" y="53082"/>
                  <a:pt x="1739591" y="44605"/>
                </a:cubicBezTo>
                <a:lnTo>
                  <a:pt x="1806498" y="22302"/>
                </a:lnTo>
                <a:lnTo>
                  <a:pt x="1839952" y="11151"/>
                </a:lnTo>
                <a:cubicBezTo>
                  <a:pt x="1869688" y="14868"/>
                  <a:pt x="1900249" y="14417"/>
                  <a:pt x="1929161" y="22302"/>
                </a:cubicBezTo>
                <a:cubicBezTo>
                  <a:pt x="1963393" y="31638"/>
                  <a:pt x="1965554" y="53854"/>
                  <a:pt x="1984917" y="78058"/>
                </a:cubicBezTo>
                <a:cubicBezTo>
                  <a:pt x="1991485" y="86268"/>
                  <a:pt x="1999786" y="92927"/>
                  <a:pt x="2007220" y="100361"/>
                </a:cubicBezTo>
                <a:cubicBezTo>
                  <a:pt x="2066693" y="96644"/>
                  <a:pt x="2126443" y="96040"/>
                  <a:pt x="2185639" y="89210"/>
                </a:cubicBezTo>
                <a:cubicBezTo>
                  <a:pt x="2223296" y="84865"/>
                  <a:pt x="2297152" y="66907"/>
                  <a:pt x="2297152" y="66907"/>
                </a:cubicBezTo>
                <a:cubicBezTo>
                  <a:pt x="2393017" y="2997"/>
                  <a:pt x="2271728" y="79618"/>
                  <a:pt x="2364059" y="33453"/>
                </a:cubicBezTo>
                <a:cubicBezTo>
                  <a:pt x="2450522" y="-9779"/>
                  <a:pt x="2346885" y="28027"/>
                  <a:pt x="2430966" y="0"/>
                </a:cubicBezTo>
                <a:cubicBezTo>
                  <a:pt x="2471854" y="3717"/>
                  <a:pt x="2513198" y="4016"/>
                  <a:pt x="2553630" y="11151"/>
                </a:cubicBezTo>
                <a:cubicBezTo>
                  <a:pt x="2576781" y="15236"/>
                  <a:pt x="2598235" y="26019"/>
                  <a:pt x="2620537" y="33453"/>
                </a:cubicBezTo>
                <a:lnTo>
                  <a:pt x="2653991" y="44605"/>
                </a:lnTo>
              </a:path>
            </a:pathLst>
          </a:custGeom>
          <a:noFill/>
          <a:ln w="34925" cap="rn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Free draw hand pencil vector">
            <a:extLst>
              <a:ext uri="{FF2B5EF4-FFF2-40B4-BE49-F238E27FC236}">
                <a16:creationId xmlns:a16="http://schemas.microsoft.com/office/drawing/2014/main" id="{40225C49-5271-D37C-519E-E4958EB7B49C}"/>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51973" y="5663038"/>
            <a:ext cx="1674045" cy="92857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B8C7EBB-608F-CF5F-8CE5-0C06F47564A2}"/>
              </a:ext>
            </a:extLst>
          </p:cNvPr>
          <p:cNvSpPr txBox="1"/>
          <p:nvPr/>
        </p:nvSpPr>
        <p:spPr>
          <a:xfrm>
            <a:off x="6096000" y="6127324"/>
            <a:ext cx="4151265" cy="369332"/>
          </a:xfrm>
          <a:prstGeom prst="rect">
            <a:avLst/>
          </a:prstGeom>
          <a:noFill/>
        </p:spPr>
        <p:txBody>
          <a:bodyPr wrap="none" rtlCol="0">
            <a:spAutoFit/>
          </a:bodyPr>
          <a:lstStyle/>
          <a:p>
            <a:r>
              <a:rPr lang="en-US" dirty="0"/>
              <a:t>What background noise can you imagine? </a:t>
            </a:r>
          </a:p>
        </p:txBody>
      </p:sp>
      <p:sp>
        <p:nvSpPr>
          <p:cNvPr id="8" name="TextBox 7">
            <a:extLst>
              <a:ext uri="{FF2B5EF4-FFF2-40B4-BE49-F238E27FC236}">
                <a16:creationId xmlns:a16="http://schemas.microsoft.com/office/drawing/2014/main" id="{4BE98E8F-1E6E-8C97-B84A-DC6672DF38C7}"/>
              </a:ext>
            </a:extLst>
          </p:cNvPr>
          <p:cNvSpPr txBox="1"/>
          <p:nvPr/>
        </p:nvSpPr>
        <p:spPr>
          <a:xfrm>
            <a:off x="6096000" y="5016707"/>
            <a:ext cx="5644027" cy="646331"/>
          </a:xfrm>
          <a:prstGeom prst="rect">
            <a:avLst/>
          </a:prstGeom>
          <a:noFill/>
        </p:spPr>
        <p:txBody>
          <a:bodyPr wrap="square" rtlCol="0">
            <a:spAutoFit/>
          </a:bodyPr>
          <a:lstStyle/>
          <a:p>
            <a:r>
              <a:rPr lang="en-US" dirty="0"/>
              <a:t>There are three birds in the picture. Are they all singing? What do their calls sound like?</a:t>
            </a:r>
          </a:p>
        </p:txBody>
      </p:sp>
      <p:sp>
        <p:nvSpPr>
          <p:cNvPr id="9" name="TextBox 8">
            <a:extLst>
              <a:ext uri="{FF2B5EF4-FFF2-40B4-BE49-F238E27FC236}">
                <a16:creationId xmlns:a16="http://schemas.microsoft.com/office/drawing/2014/main" id="{9D5A222C-2B21-E676-EE27-C0B0FF841B0E}"/>
              </a:ext>
            </a:extLst>
          </p:cNvPr>
          <p:cNvSpPr txBox="1"/>
          <p:nvPr/>
        </p:nvSpPr>
        <p:spPr>
          <a:xfrm>
            <a:off x="6095999" y="3906090"/>
            <a:ext cx="5644027" cy="646331"/>
          </a:xfrm>
          <a:prstGeom prst="rect">
            <a:avLst/>
          </a:prstGeom>
          <a:noFill/>
        </p:spPr>
        <p:txBody>
          <a:bodyPr wrap="square" rtlCol="0">
            <a:spAutoFit/>
          </a:bodyPr>
          <a:lstStyle/>
          <a:p>
            <a:r>
              <a:rPr lang="en-US" dirty="0"/>
              <a:t>How is the tambourine being played? Shaken or beaten or both? Is the rhythm slow or fast? </a:t>
            </a:r>
          </a:p>
        </p:txBody>
      </p:sp>
      <p:sp>
        <p:nvSpPr>
          <p:cNvPr id="10" name="TextBox 9">
            <a:extLst>
              <a:ext uri="{FF2B5EF4-FFF2-40B4-BE49-F238E27FC236}">
                <a16:creationId xmlns:a16="http://schemas.microsoft.com/office/drawing/2014/main" id="{F171C4B2-C929-7798-F8F8-23D25E74E360}"/>
              </a:ext>
            </a:extLst>
          </p:cNvPr>
          <p:cNvSpPr txBox="1"/>
          <p:nvPr/>
        </p:nvSpPr>
        <p:spPr>
          <a:xfrm>
            <a:off x="6095998" y="2203764"/>
            <a:ext cx="5644027" cy="646331"/>
          </a:xfrm>
          <a:prstGeom prst="rect">
            <a:avLst/>
          </a:prstGeom>
          <a:noFill/>
        </p:spPr>
        <p:txBody>
          <a:bodyPr wrap="square" rtlCol="0">
            <a:spAutoFit/>
          </a:bodyPr>
          <a:lstStyle/>
          <a:p>
            <a:r>
              <a:rPr lang="en-US" dirty="0"/>
              <a:t>Three women: Are they singing along or just listening? Are they paying attention or chatting?</a:t>
            </a:r>
          </a:p>
        </p:txBody>
      </p:sp>
      <p:sp>
        <p:nvSpPr>
          <p:cNvPr id="11" name="TextBox 10">
            <a:extLst>
              <a:ext uri="{FF2B5EF4-FFF2-40B4-BE49-F238E27FC236}">
                <a16:creationId xmlns:a16="http://schemas.microsoft.com/office/drawing/2014/main" id="{622D1C12-C85D-6C85-C5C6-9C9E4C4C2C3F}"/>
              </a:ext>
            </a:extLst>
          </p:cNvPr>
          <p:cNvSpPr txBox="1"/>
          <p:nvPr/>
        </p:nvSpPr>
        <p:spPr>
          <a:xfrm>
            <a:off x="6095997" y="2941679"/>
            <a:ext cx="5644027" cy="646331"/>
          </a:xfrm>
          <a:prstGeom prst="rect">
            <a:avLst/>
          </a:prstGeom>
          <a:noFill/>
        </p:spPr>
        <p:txBody>
          <a:bodyPr wrap="square" rtlCol="0">
            <a:spAutoFit/>
          </a:bodyPr>
          <a:lstStyle/>
          <a:p>
            <a:r>
              <a:rPr lang="en-US" dirty="0"/>
              <a:t>Tanbur player: Is the instrument making a single note or lots? Is it a continuous sound or are there breaks?</a:t>
            </a:r>
          </a:p>
        </p:txBody>
      </p:sp>
      <p:sp>
        <p:nvSpPr>
          <p:cNvPr id="2" name="Title 1">
            <a:extLst>
              <a:ext uri="{FF2B5EF4-FFF2-40B4-BE49-F238E27FC236}">
                <a16:creationId xmlns:a16="http://schemas.microsoft.com/office/drawing/2014/main" id="{3BC15C38-9D33-56B2-B826-DC9880258746}"/>
              </a:ext>
            </a:extLst>
          </p:cNvPr>
          <p:cNvSpPr txBox="1">
            <a:spLocks/>
          </p:cNvSpPr>
          <p:nvPr/>
        </p:nvSpPr>
        <p:spPr>
          <a:xfrm>
            <a:off x="5552665" y="517711"/>
            <a:ext cx="6639335" cy="1506581"/>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latin typeface="Garamond" panose="02020404030301010803" pitchFamily="18" charset="0"/>
              </a:rPr>
              <a:t>Transcribe an imaginary soundscape</a:t>
            </a:r>
          </a:p>
        </p:txBody>
      </p:sp>
    </p:spTree>
    <p:extLst>
      <p:ext uri="{BB962C8B-B14F-4D97-AF65-F5344CB8AC3E}">
        <p14:creationId xmlns:p14="http://schemas.microsoft.com/office/powerpoint/2010/main" val="17115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6475"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8.33333E-7 2.96296E-6 L 8.33333E-7 0.00023 C 0.0026 0.00416 0.00508 0.00926 0.00807 0.0125 C 0.01029 0.01481 0.0151 0.01666 0.0151 0.0169 C 0.01615 0.01666 0.02851 0.0169 0.03281 0.0125 C 0.03516 0.01018 0.0375 0.00694 0.03984 0.00416 L 0.04687 -0.00417 C 0.04792 -0.00556 0.04896 -0.00741 0.05026 -0.00834 L 0.05391 -0.01019 C 0.06172 -0.00949 0.07148 -0.01019 0.07969 -0.00602 C 0.08203 -0.0051 0.08424 -0.00324 0.08672 -0.00185 L 0.0901 2.96296E-6 L 0.09375 0.00231 L 0.09713 0.00416 C 0.09948 0.00694 0.10156 0.01111 0.10417 0.0125 C 0.11315 0.01782 0.10885 0.01597 0.11719 0.01898 C 0.12213 0.01805 0.12734 0.01782 0.13229 0.01666 C 0.13398 0.01643 0.13555 0.01551 0.13698 0.01481 C 0.13945 0.01342 0.14167 0.01203 0.14401 0.01065 C 0.14531 0.00972 0.14635 0.00902 0.14766 0.00833 C 0.15078 0.00694 0.15391 0.00602 0.15703 0.00416 L 0.16406 2.96296E-6 C 0.16862 0.00092 0.17344 0.00115 0.17812 0.00231 C 0.17969 0.00254 0.18112 0.0044 0.18281 0.00416 C 0.1875 0.0037 0.19219 0.00139 0.19687 2.96296E-6 C 0.20365 -0.00787 0.197 -0.00139 0.20859 -0.00602 C 0.21094 -0.00718 0.21562 -0.01019 0.21562 -0.00996 C 0.21732 -0.0125 0.22018 -0.01644 0.22266 -0.01644 C 0.22526 -0.01644 0.2345 -0.01297 0.23659 -0.01019 L 0.24713 0.00231 C 0.24844 0.0037 0.24935 0.00555 0.25078 0.00648 L 0.25417 0.00833 C 0.26406 0.00694 0.26758 0.0074 0.27656 0.00231 L 0.28698 -0.00417 L 0.29062 -0.00602 C 0.29857 -0.01574 0.29492 -0.01297 0.30104 -0.01644 C 0.30508 -0.01574 0.31367 -0.01482 0.31745 -0.01019 C 0.31966 -0.00764 0.32174 -0.0044 0.32448 -0.00417 C 0.32799 -0.00348 0.33151 -0.00417 0.33516 -0.00417 L 0.33516 -0.00394 " pathEditMode="relative" rAng="0" ptsTypes="AAAAAAAAAAAAAAAAAAAAAAAAAAAAAAAAAAAAAAAA">
                                      <p:cBhvr>
                                        <p:cTn id="10" dur="2000" fill="hold"/>
                                        <p:tgtEl>
                                          <p:spTgt spid="1026"/>
                                        </p:tgtEl>
                                        <p:attrNameLst>
                                          <p:attrName>ppt_x</p:attrName>
                                          <p:attrName>ppt_y</p:attrName>
                                        </p:attrNameLst>
                                      </p:cBhvr>
                                      <p:rCtr x="16758" y="116"/>
                                    </p:animMotion>
                                  </p:childTnLst>
                                </p:cTn>
                              </p:par>
                              <p:par>
                                <p:cTn id="11" presetID="22" presetClass="entr" presetSubtype="8"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2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0"/>
                                  </p:stCondLst>
                                  <p:childTnLst>
                                    <p:set>
                                      <p:cBhvr>
                                        <p:cTn id="17" dur="1" fill="hold">
                                          <p:stCondLst>
                                            <p:cond delay="0"/>
                                          </p:stCondLst>
                                        </p:cTn>
                                        <p:tgtEl>
                                          <p:spTgt spid="10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8" fill="hold" display="0">
                  <p:stCondLst>
                    <p:cond delay="indefinite"/>
                  </p:stCondLst>
                  <p:endCondLst>
                    <p:cond evt="onStopAudio" delay="0">
                      <p:tgtEl>
                        <p:sldTgt/>
                      </p:tgtEl>
                    </p:cond>
                  </p:endCondLst>
                </p:cTn>
                <p:tgtEl>
                  <p:spTgt spid="5"/>
                </p:tgtEl>
              </p:cMediaNode>
            </p:audio>
          </p:childTnLst>
        </p:cTn>
      </p:par>
    </p:tnLst>
    <p:bldLst>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FDEBCC-86C7-FDD0-69AF-094B71E52D02}"/>
              </a:ext>
            </a:extLst>
          </p:cNvPr>
          <p:cNvSpPr txBox="1"/>
          <p:nvPr/>
        </p:nvSpPr>
        <p:spPr>
          <a:xfrm>
            <a:off x="2078181" y="1997839"/>
            <a:ext cx="8035637" cy="2862322"/>
          </a:xfrm>
          <a:prstGeom prst="rect">
            <a:avLst/>
          </a:prstGeom>
          <a:noFill/>
        </p:spPr>
        <p:txBody>
          <a:bodyPr wrap="square" rtlCol="0">
            <a:spAutoFit/>
          </a:bodyPr>
          <a:lstStyle/>
          <a:p>
            <a:pPr algn="ctr"/>
            <a:r>
              <a:rPr lang="en-US" sz="3600" dirty="0"/>
              <a:t>Now that you’ve drawn your lines to record what the soundscape of this picture looks like, our musician can use these lines as inspiration to play back the sounds you’ve imagined.</a:t>
            </a:r>
          </a:p>
        </p:txBody>
      </p:sp>
      <p:sp>
        <p:nvSpPr>
          <p:cNvPr id="5" name="TextBox 4">
            <a:extLst>
              <a:ext uri="{FF2B5EF4-FFF2-40B4-BE49-F238E27FC236}">
                <a16:creationId xmlns:a16="http://schemas.microsoft.com/office/drawing/2014/main" id="{FB057D4D-6633-1B98-B37F-E90FAD954721}"/>
              </a:ext>
            </a:extLst>
          </p:cNvPr>
          <p:cNvSpPr txBox="1"/>
          <p:nvPr/>
        </p:nvSpPr>
        <p:spPr>
          <a:xfrm>
            <a:off x="2942539" y="5328303"/>
            <a:ext cx="6306919" cy="369332"/>
          </a:xfrm>
          <a:prstGeom prst="rect">
            <a:avLst/>
          </a:prstGeom>
          <a:noFill/>
        </p:spPr>
        <p:txBody>
          <a:bodyPr wrap="none" rtlCol="0">
            <a:spAutoFit/>
          </a:bodyPr>
          <a:lstStyle/>
          <a:p>
            <a:r>
              <a:rPr lang="en-US" dirty="0"/>
              <a:t>[music specialist takes a selection of student work and interprets]</a:t>
            </a:r>
          </a:p>
        </p:txBody>
      </p:sp>
      <p:sp>
        <p:nvSpPr>
          <p:cNvPr id="6" name="Title 1">
            <a:extLst>
              <a:ext uri="{FF2B5EF4-FFF2-40B4-BE49-F238E27FC236}">
                <a16:creationId xmlns:a16="http://schemas.microsoft.com/office/drawing/2014/main" id="{2F636D26-A409-1E99-8182-8A9E3FAAD326}"/>
              </a:ext>
            </a:extLst>
          </p:cNvPr>
          <p:cNvSpPr txBox="1">
            <a:spLocks/>
          </p:cNvSpPr>
          <p:nvPr/>
        </p:nvSpPr>
        <p:spPr>
          <a:xfrm>
            <a:off x="179295" y="0"/>
            <a:ext cx="11229264" cy="116036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dirty="0">
                <a:latin typeface="Garamond" panose="02020404030301010803" pitchFamily="18" charset="0"/>
              </a:rPr>
              <a:t>Playing back your transcriptions</a:t>
            </a:r>
          </a:p>
        </p:txBody>
      </p:sp>
    </p:spTree>
    <p:extLst>
      <p:ext uri="{BB962C8B-B14F-4D97-AF65-F5344CB8AC3E}">
        <p14:creationId xmlns:p14="http://schemas.microsoft.com/office/powerpoint/2010/main" val="21767093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F1388-5697-1F5C-724C-C88715169E49}"/>
              </a:ext>
            </a:extLst>
          </p:cNvPr>
          <p:cNvSpPr>
            <a:spLocks noGrp="1"/>
          </p:cNvSpPr>
          <p:nvPr>
            <p:ph type="title"/>
          </p:nvPr>
        </p:nvSpPr>
        <p:spPr>
          <a:xfrm>
            <a:off x="640080" y="325369"/>
            <a:ext cx="4368602" cy="1956841"/>
          </a:xfrm>
        </p:spPr>
        <p:txBody>
          <a:bodyPr anchor="b">
            <a:normAutofit/>
          </a:bodyPr>
          <a:lstStyle/>
          <a:p>
            <a:r>
              <a:rPr lang="en-US" sz="5400">
                <a:latin typeface="Garamond" panose="02020404030301010803" pitchFamily="18" charset="0"/>
              </a:rPr>
              <a:t>Plenary</a:t>
            </a:r>
          </a:p>
        </p:txBody>
      </p:sp>
      <p:sp>
        <p:nvSpPr>
          <p:cNvPr id="3" name="Content Placeholder 2">
            <a:extLst>
              <a:ext uri="{FF2B5EF4-FFF2-40B4-BE49-F238E27FC236}">
                <a16:creationId xmlns:a16="http://schemas.microsoft.com/office/drawing/2014/main" id="{449E03DA-9A8D-6703-906B-63DCE84B7FC4}"/>
              </a:ext>
            </a:extLst>
          </p:cNvPr>
          <p:cNvSpPr>
            <a:spLocks noGrp="1"/>
          </p:cNvSpPr>
          <p:nvPr>
            <p:ph idx="1"/>
          </p:nvPr>
        </p:nvSpPr>
        <p:spPr>
          <a:xfrm>
            <a:off x="640080" y="2872899"/>
            <a:ext cx="4243589" cy="3320668"/>
          </a:xfrm>
        </p:spPr>
        <p:txBody>
          <a:bodyPr>
            <a:normAutofit/>
          </a:bodyPr>
          <a:lstStyle/>
          <a:p>
            <a:r>
              <a:rPr lang="en-US" sz="2200" dirty="0"/>
              <a:t>What is ‘pitch’?</a:t>
            </a:r>
          </a:p>
          <a:p>
            <a:r>
              <a:rPr lang="en-US" sz="2200" dirty="0"/>
              <a:t>What does the word ‘transcribe’ mean?</a:t>
            </a:r>
          </a:p>
          <a:p>
            <a:r>
              <a:rPr lang="en-US" sz="2200" dirty="0"/>
              <a:t>What two main sounds can a tambourine make?</a:t>
            </a:r>
          </a:p>
          <a:p>
            <a:endParaRPr lang="en-US" sz="2200" dirty="0"/>
          </a:p>
          <a:p>
            <a:endParaRPr lang="en-US" sz="2200" dirty="0"/>
          </a:p>
        </p:txBody>
      </p:sp>
      <p:pic>
        <p:nvPicPr>
          <p:cNvPr id="4" name="Picture 3" descr="A group of women in traditional clothing&#10;&#10;Description automatically generated">
            <a:extLst>
              <a:ext uri="{FF2B5EF4-FFF2-40B4-BE49-F238E27FC236}">
                <a16:creationId xmlns:a16="http://schemas.microsoft.com/office/drawing/2014/main" id="{4B4FDB31-70D7-F8C6-134F-F9DCAE950DB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3134599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D7839-86AE-2DF9-7D9F-B77389B224C6}"/>
              </a:ext>
            </a:extLst>
          </p:cNvPr>
          <p:cNvSpPr>
            <a:spLocks noGrp="1"/>
          </p:cNvSpPr>
          <p:nvPr>
            <p:ph type="title"/>
          </p:nvPr>
        </p:nvSpPr>
        <p:spPr/>
        <p:txBody>
          <a:bodyPr/>
          <a:lstStyle/>
          <a:p>
            <a:r>
              <a:rPr lang="en-US" dirty="0"/>
              <a:t>Further information &amp; contact details</a:t>
            </a:r>
          </a:p>
        </p:txBody>
      </p:sp>
      <p:sp>
        <p:nvSpPr>
          <p:cNvPr id="3" name="Content Placeholder 2">
            <a:extLst>
              <a:ext uri="{FF2B5EF4-FFF2-40B4-BE49-F238E27FC236}">
                <a16:creationId xmlns:a16="http://schemas.microsoft.com/office/drawing/2014/main" id="{4CFD8F75-FDAD-B8E8-EFFA-E906507B310E}"/>
              </a:ext>
            </a:extLst>
          </p:cNvPr>
          <p:cNvSpPr>
            <a:spLocks noGrp="1"/>
          </p:cNvSpPr>
          <p:nvPr>
            <p:ph idx="1"/>
          </p:nvPr>
        </p:nvSpPr>
        <p:spPr>
          <a:xfrm>
            <a:off x="1828800" y="1660733"/>
            <a:ext cx="9360108" cy="4470243"/>
          </a:xfrm>
        </p:spPr>
        <p:txBody>
          <a:bodyPr anchor="ctr">
            <a:normAutofit/>
          </a:bodyPr>
          <a:lstStyle/>
          <a:p>
            <a:pPr marL="0" indent="0" algn="ctr">
              <a:buNone/>
            </a:pPr>
            <a:r>
              <a:rPr lang="en-US" sz="3600" dirty="0">
                <a:hlinkClick r:id="rId2"/>
              </a:rPr>
              <a:t>charlie.m.andrew@gmail.com</a:t>
            </a:r>
            <a:endParaRPr lang="en-US" sz="3600" dirty="0"/>
          </a:p>
          <a:p>
            <a:pPr marL="0" indent="0" algn="ctr">
              <a:buNone/>
            </a:pPr>
            <a:endParaRPr lang="en-US" sz="3600" dirty="0"/>
          </a:p>
          <a:p>
            <a:pPr marL="0" indent="0" algn="ctr">
              <a:buNone/>
            </a:pPr>
            <a:r>
              <a:rPr lang="en-US" sz="3600" dirty="0">
                <a:hlinkClick r:id="rId3"/>
              </a:rPr>
              <a:t>https://beatingthedrumn9.wordpress.com</a:t>
            </a:r>
            <a:endParaRPr lang="en-US" sz="3600" dirty="0"/>
          </a:p>
          <a:p>
            <a:pPr marL="0" indent="0" algn="ctr">
              <a:buNone/>
            </a:pPr>
            <a:r>
              <a:rPr lang="en-US" sz="3600" dirty="0">
                <a:hlinkClick r:id="rId4"/>
              </a:rPr>
              <a:t>http://elifkarlidag.com</a:t>
            </a:r>
            <a:endParaRPr lang="en-US" sz="3600" dirty="0"/>
          </a:p>
          <a:p>
            <a:pPr marL="0" indent="0" algn="ctr">
              <a:buNone/>
            </a:pPr>
            <a:r>
              <a:rPr lang="en-US" sz="3600" dirty="0">
                <a:hlinkClick r:id="rId5"/>
              </a:rPr>
              <a:t>www.gallipolimusic.co.uk</a:t>
            </a:r>
            <a:endParaRPr lang="en-US" sz="3600" dirty="0"/>
          </a:p>
          <a:p>
            <a:pPr marL="0" indent="0" algn="ctr">
              <a:buNone/>
            </a:pPr>
            <a:r>
              <a:rPr lang="en-US" sz="3600" dirty="0">
                <a:hlinkClick r:id="rId6"/>
              </a:rPr>
              <a:t>www.enfield.gov.uk/services/property-and-economy/untold-edmonton</a:t>
            </a:r>
            <a:endParaRPr lang="en-US" sz="3600" dirty="0"/>
          </a:p>
        </p:txBody>
      </p:sp>
    </p:spTree>
    <p:extLst>
      <p:ext uri="{BB962C8B-B14F-4D97-AF65-F5344CB8AC3E}">
        <p14:creationId xmlns:p14="http://schemas.microsoft.com/office/powerpoint/2010/main" val="38179130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aramond">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206</TotalTime>
  <Words>1881</Words>
  <Application>Microsoft Macintosh PowerPoint</Application>
  <PresentationFormat>Widescreen</PresentationFormat>
  <Paragraphs>206</Paragraphs>
  <Slides>32</Slides>
  <Notes>0</Notes>
  <HiddenSlides>0</HiddenSlides>
  <MMClips>8</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Garamond</vt:lpstr>
      <vt:lpstr>Office Theme</vt:lpstr>
      <vt:lpstr>PowerPoint Presentation</vt:lpstr>
      <vt:lpstr>Teacher CPD</vt:lpstr>
      <vt:lpstr>Our project delivery partners</vt:lpstr>
      <vt:lpstr>Project outcomes &amp; legacy </vt:lpstr>
      <vt:lpstr>The offering</vt:lpstr>
      <vt:lpstr>Session 1: performance </vt:lpstr>
      <vt:lpstr>Session 2: Ottoman history lesson</vt:lpstr>
      <vt:lpstr>Session 3: Soundscape workshop 1</vt:lpstr>
      <vt:lpstr>Session 4: Soundscape workshop 2</vt:lpstr>
      <vt:lpstr>Session 5: Performance of student composition</vt:lpstr>
      <vt:lpstr>Session 1: Ottoman History &amp; Culture Teacher-led lesson in detail</vt:lpstr>
      <vt:lpstr>PowerPoint Presentation</vt:lpstr>
      <vt:lpstr>Time travel through British history</vt:lpstr>
      <vt:lpstr>Eastwards From Britain </vt:lpstr>
      <vt:lpstr>Ottoman civilisation</vt:lpstr>
      <vt:lpstr>Ottoman achievements &amp; discoveries</vt:lpstr>
      <vt:lpstr>Ottoman achievements &amp; discoveries</vt:lpstr>
      <vt:lpstr>Ottoman achievements &amp; discoveries</vt:lpstr>
      <vt:lpstr>Ottoman achievements &amp; discoveries</vt:lpstr>
      <vt:lpstr>Task instructions</vt:lpstr>
      <vt:lpstr>Plenary quiz</vt:lpstr>
      <vt:lpstr>Session 2: Soundscape workshop 1 Music-Practitioner &amp; Facilitator-led lesson in detail</vt:lpstr>
      <vt:lpstr>PowerPoint Presentation</vt:lpstr>
      <vt:lpstr>Key terms warm-up</vt:lpstr>
      <vt:lpstr>Transcribing sounds by drawing</vt:lpstr>
      <vt:lpstr>Transcribing sounds by drawing</vt:lpstr>
      <vt:lpstr>Now it’s your turn to transcribe a sound</vt:lpstr>
      <vt:lpstr>PowerPoint Presentation</vt:lpstr>
      <vt:lpstr>PowerPoint Presentation</vt:lpstr>
      <vt:lpstr>PowerPoint Presentation</vt:lpstr>
      <vt:lpstr>Plenary</vt:lpstr>
      <vt:lpstr>Further information &amp; contact details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Beating the Drum</dc:title>
  <dc:creator>Charlie Andrew</dc:creator>
  <cp:lastModifiedBy>Charlie Andrew</cp:lastModifiedBy>
  <cp:revision>54</cp:revision>
  <dcterms:created xsi:type="dcterms:W3CDTF">2023-05-15T13:51:00Z</dcterms:created>
  <dcterms:modified xsi:type="dcterms:W3CDTF">2024-02-20T10:04:42Z</dcterms:modified>
</cp:coreProperties>
</file>