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4" r:id="rId2"/>
    <p:sldId id="261" r:id="rId3"/>
    <p:sldId id="257" r:id="rId4"/>
    <p:sldId id="265" r:id="rId5"/>
    <p:sldId id="259" r:id="rId6"/>
    <p:sldId id="266" r:id="rId7"/>
    <p:sldId id="268" r:id="rId8"/>
    <p:sldId id="263" r:id="rId9"/>
    <p:sldId id="260" r:id="rId10"/>
    <p:sldId id="267"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D6FF"/>
    <a:srgbClr val="0072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74"/>
    <p:restoredTop sz="95928"/>
  </p:normalViewPr>
  <p:slideViewPr>
    <p:cSldViewPr snapToGrid="0">
      <p:cViewPr varScale="1">
        <p:scale>
          <a:sx n="75" d="100"/>
          <a:sy n="75" d="100"/>
        </p:scale>
        <p:origin x="176" y="10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157-5EC3-9C07-A6F8-C72F8142AC8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0E739A6-24D5-4B5F-7584-612CF8F588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0E964A6-99AB-E7F4-B58E-D60C388982FF}"/>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5" name="Footer Placeholder 4">
            <a:extLst>
              <a:ext uri="{FF2B5EF4-FFF2-40B4-BE49-F238E27FC236}">
                <a16:creationId xmlns:a16="http://schemas.microsoft.com/office/drawing/2014/main" id="{E978E86F-74B7-9EFD-4A10-5E331BFAD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292B74-0622-4175-06F9-EFCF8D8F1BAF}"/>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1858935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DE012-93EC-6C1B-DD99-5D998604A29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08FEAB9-2A13-1091-3D5C-6C6957496F0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FF575-1DA7-414D-1C5D-19913A4EE403}"/>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5" name="Footer Placeholder 4">
            <a:extLst>
              <a:ext uri="{FF2B5EF4-FFF2-40B4-BE49-F238E27FC236}">
                <a16:creationId xmlns:a16="http://schemas.microsoft.com/office/drawing/2014/main" id="{35FEDB6A-0196-3725-6F51-3A67BCCE0D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292172-4A94-4370-47BA-C89874135338}"/>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054661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53A2-DE2E-BE23-63F8-1D7EC889DB4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67E983F-B84C-C80B-779A-1A56AC09FF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2E6F7D1-AB3D-E73D-7DAD-2736E71315F1}"/>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5" name="Footer Placeholder 4">
            <a:extLst>
              <a:ext uri="{FF2B5EF4-FFF2-40B4-BE49-F238E27FC236}">
                <a16:creationId xmlns:a16="http://schemas.microsoft.com/office/drawing/2014/main" id="{2C74666D-245A-2A14-0108-97D91AEA20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2543F-D06E-3E4B-E988-A6345405027E}"/>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667141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F725-D65F-46BC-4F37-494734F5A8D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67CA21E-8869-CDC7-9104-062E7194EB8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5D28C8A-9DD4-FA55-A8CE-2FA2C5D9466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BCE7B04-DB0F-6AF8-4AF7-DB36904AEDC7}"/>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6" name="Footer Placeholder 5">
            <a:extLst>
              <a:ext uri="{FF2B5EF4-FFF2-40B4-BE49-F238E27FC236}">
                <a16:creationId xmlns:a16="http://schemas.microsoft.com/office/drawing/2014/main" id="{E3EC4410-CA79-8A45-1835-9BCB1DCAD8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33927D-DFE6-9717-F41D-25E3E2CB60BA}"/>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965232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6327A-D1AF-6047-760B-8192BD4CA28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AE89E55-0590-4335-A72B-D7B1CBD20B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E56C75A-99D0-21FB-BA49-7A87B20FA5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B75FA2-F8E4-8101-4279-EB1B12D010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A99B501-8BE5-409F-DF00-D7BD83073E4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7E719BF-8CE5-27EB-C440-A6E31640FE8C}"/>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8" name="Footer Placeholder 7">
            <a:extLst>
              <a:ext uri="{FF2B5EF4-FFF2-40B4-BE49-F238E27FC236}">
                <a16:creationId xmlns:a16="http://schemas.microsoft.com/office/drawing/2014/main" id="{F5C33F45-7038-149D-EBA4-D654FB8ACF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89126C-E7FF-C6EF-E116-DFF4B25575A4}"/>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967744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CD25F-D17C-8C7E-838B-F1BBF93AE90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32C2F26-D251-7F59-DC45-145BFC6DF589}"/>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4" name="Footer Placeholder 3">
            <a:extLst>
              <a:ext uri="{FF2B5EF4-FFF2-40B4-BE49-F238E27FC236}">
                <a16:creationId xmlns:a16="http://schemas.microsoft.com/office/drawing/2014/main" id="{03E828C1-5066-0D85-88AC-E9571A4C72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E56754-D2E5-0DF4-D8EB-E63153C0FA99}"/>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408036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6DB0F2-703E-26E1-9A39-DA6C9A52D58A}"/>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3" name="Footer Placeholder 2">
            <a:extLst>
              <a:ext uri="{FF2B5EF4-FFF2-40B4-BE49-F238E27FC236}">
                <a16:creationId xmlns:a16="http://schemas.microsoft.com/office/drawing/2014/main" id="{4E214F5C-0AA2-F779-D4EB-0E82BF4F1E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AC151D-D96A-294F-FD80-5B4EDD5A8E61}"/>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943947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84BBB-A7EC-71EF-D25F-48E25709708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4A9005-7C9E-80BB-41CB-2BF04A621D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819701E-581A-300C-088E-78B76F58A4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8FAD0F-EED4-9D62-1717-010DC5A3F827}"/>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6" name="Footer Placeholder 5">
            <a:extLst>
              <a:ext uri="{FF2B5EF4-FFF2-40B4-BE49-F238E27FC236}">
                <a16:creationId xmlns:a16="http://schemas.microsoft.com/office/drawing/2014/main" id="{F26A93F5-7137-769C-D684-215B45860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F7EC43-9338-7AC1-4D36-2210A4B632BF}"/>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414472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79D47-C96E-74DB-F70D-DC39CEC3F68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EF3972C-86AB-FC85-8B89-BB2403FDC3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0EE3ED-CC5A-DFB3-3090-D2EA94502C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2D92F1-6572-9879-074B-9869C79669A2}"/>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6" name="Footer Placeholder 5">
            <a:extLst>
              <a:ext uri="{FF2B5EF4-FFF2-40B4-BE49-F238E27FC236}">
                <a16:creationId xmlns:a16="http://schemas.microsoft.com/office/drawing/2014/main" id="{78020E09-591B-5AFB-670F-CA0DEA5323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824DB6-6434-B4D8-7B01-0607620EFBAD}"/>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1219113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ED9A-C7A5-F613-40B5-147DDEBE109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B0C3097-D735-3238-19B4-C5D9533CB60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F7B36F8-AE1D-FB77-0CB0-11D07C0A61BC}"/>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5" name="Footer Placeholder 4">
            <a:extLst>
              <a:ext uri="{FF2B5EF4-FFF2-40B4-BE49-F238E27FC236}">
                <a16:creationId xmlns:a16="http://schemas.microsoft.com/office/drawing/2014/main" id="{C47366FF-CB4F-4882-9C8B-5057AAC786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671FF7-AE5C-965B-5551-D042E23499F2}"/>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2517760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797C27-30A9-18DD-29F8-181287F9E17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0DE9BEF-7F79-19A8-B8D3-1EB3B779F01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ACE58BB-606B-F941-3223-B4A337C2094D}"/>
              </a:ext>
            </a:extLst>
          </p:cNvPr>
          <p:cNvSpPr>
            <a:spLocks noGrp="1"/>
          </p:cNvSpPr>
          <p:nvPr>
            <p:ph type="dt" sz="half" idx="10"/>
          </p:nvPr>
        </p:nvSpPr>
        <p:spPr/>
        <p:txBody>
          <a:bodyPr/>
          <a:lstStyle/>
          <a:p>
            <a:fld id="{9AE6F4FE-057C-A247-A943-10918DA93D3E}" type="datetimeFigureOut">
              <a:rPr lang="en-US" smtClean="0"/>
              <a:t>3/25/24</a:t>
            </a:fld>
            <a:endParaRPr lang="en-US"/>
          </a:p>
        </p:txBody>
      </p:sp>
      <p:sp>
        <p:nvSpPr>
          <p:cNvPr id="5" name="Footer Placeholder 4">
            <a:extLst>
              <a:ext uri="{FF2B5EF4-FFF2-40B4-BE49-F238E27FC236}">
                <a16:creationId xmlns:a16="http://schemas.microsoft.com/office/drawing/2014/main" id="{0F828682-F026-5462-E8F4-CDE41C7F9B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D99DB7-1674-3CE1-AFD0-D5458068CDD9}"/>
              </a:ext>
            </a:extLst>
          </p:cNvPr>
          <p:cNvSpPr>
            <a:spLocks noGrp="1"/>
          </p:cNvSpPr>
          <p:nvPr>
            <p:ph type="sldNum" sz="quarter" idx="12"/>
          </p:nvPr>
        </p:nvSpPr>
        <p:spPr/>
        <p:txBody>
          <a:bodyPr/>
          <a:lstStyle/>
          <a:p>
            <a:fld id="{EAD4BCEA-64EB-494C-80B9-B42E2F4988F7}" type="slidenum">
              <a:rPr lang="en-US" smtClean="0"/>
              <a:t>‹#›</a:t>
            </a:fld>
            <a:endParaRPr lang="en-US"/>
          </a:p>
        </p:txBody>
      </p:sp>
    </p:spTree>
    <p:extLst>
      <p:ext uri="{BB962C8B-B14F-4D97-AF65-F5344CB8AC3E}">
        <p14:creationId xmlns:p14="http://schemas.microsoft.com/office/powerpoint/2010/main" val="142566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B30773-A86B-DA10-34D8-7AADB75D39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A06F58F-78F8-48EF-3242-50CB9F9550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ED26A55-96D2-9A54-476C-DFE9D187BD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E6F4FE-057C-A247-A943-10918DA93D3E}" type="datetimeFigureOut">
              <a:rPr lang="en-US" smtClean="0"/>
              <a:t>3/25/24</a:t>
            </a:fld>
            <a:endParaRPr lang="en-US"/>
          </a:p>
        </p:txBody>
      </p:sp>
      <p:sp>
        <p:nvSpPr>
          <p:cNvPr id="5" name="Footer Placeholder 4">
            <a:extLst>
              <a:ext uri="{FF2B5EF4-FFF2-40B4-BE49-F238E27FC236}">
                <a16:creationId xmlns:a16="http://schemas.microsoft.com/office/drawing/2014/main" id="{D39E7D73-5170-A7B4-A6B6-3979D90A07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E9D9-FE12-5CC0-FDE1-4B3377F100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D4BCEA-64EB-494C-80B9-B42E2F4988F7}" type="slidenum">
              <a:rPr lang="en-US" smtClean="0"/>
              <a:t>‹#›</a:t>
            </a:fld>
            <a:endParaRPr lang="en-US"/>
          </a:p>
        </p:txBody>
      </p:sp>
      <p:pic>
        <p:nvPicPr>
          <p:cNvPr id="7" name="Picture 6" descr="A black background with blue text&#10;&#10;Description automatically generated">
            <a:extLst>
              <a:ext uri="{FF2B5EF4-FFF2-40B4-BE49-F238E27FC236}">
                <a16:creationId xmlns:a16="http://schemas.microsoft.com/office/drawing/2014/main" id="{EEE657F1-2D08-ED8D-C7E5-3C8C263ADA87}"/>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158725" y="6504574"/>
            <a:ext cx="1033275" cy="396288"/>
          </a:xfrm>
          <a:prstGeom prst="rect">
            <a:avLst/>
          </a:prstGeom>
        </p:spPr>
      </p:pic>
    </p:spTree>
    <p:extLst>
      <p:ext uri="{BB962C8B-B14F-4D97-AF65-F5344CB8AC3E}">
        <p14:creationId xmlns:p14="http://schemas.microsoft.com/office/powerpoint/2010/main" val="1490382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12">
            <a:extLst>
              <a:ext uri="{FF2B5EF4-FFF2-40B4-BE49-F238E27FC236}">
                <a16:creationId xmlns:a16="http://schemas.microsoft.com/office/drawing/2014/main" id="{DACA4445-07EF-92D0-3880-D128F4EC73BA}"/>
              </a:ext>
            </a:extLst>
          </p:cNvPr>
          <p:cNvSpPr txBox="1">
            <a:spLocks/>
          </p:cNvSpPr>
          <p:nvPr/>
        </p:nvSpPr>
        <p:spPr>
          <a:xfrm>
            <a:off x="5297761" y="579657"/>
            <a:ext cx="6251109" cy="1741933"/>
          </a:xfrm>
          <a:prstGeom prst="rect">
            <a:avLst/>
          </a:prstGeom>
        </p:spPr>
        <p:txBody>
          <a:bodyPr vert="horz" lIns="91440" tIns="45720" rIns="91440" bIns="45720" rtlCol="0" anchor="b">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7700" dirty="0">
                <a:latin typeface="Garamond" panose="02020404030301010803" pitchFamily="18" charset="0"/>
                <a:ea typeface="+mj-ea"/>
                <a:cs typeface="+mj-cs"/>
              </a:rPr>
              <a:t>The Ottomans</a:t>
            </a:r>
          </a:p>
          <a:p>
            <a:pPr marL="0" indent="0">
              <a:spcBef>
                <a:spcPct val="0"/>
              </a:spcBef>
              <a:spcAft>
                <a:spcPts val="600"/>
              </a:spcAft>
              <a:buNone/>
            </a:pPr>
            <a:r>
              <a:rPr lang="en-US" sz="6000" dirty="0">
                <a:latin typeface="Garamond" panose="02020404030301010803" pitchFamily="18" charset="0"/>
                <a:ea typeface="+mj-ea"/>
                <a:cs typeface="+mj-cs"/>
              </a:rPr>
              <a:t>Music workshop 2: Developing our soundscape</a:t>
            </a:r>
          </a:p>
        </p:txBody>
      </p:sp>
      <p:pic>
        <p:nvPicPr>
          <p:cNvPr id="5" name="Picture 4">
            <a:extLst>
              <a:ext uri="{FF2B5EF4-FFF2-40B4-BE49-F238E27FC236}">
                <a16:creationId xmlns:a16="http://schemas.microsoft.com/office/drawing/2014/main" id="{AE94F843-30CE-3847-210E-C5C964CB7A6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5C1721-F32E-EC00-ED90-3C1CA643023B}"/>
              </a:ext>
            </a:extLst>
          </p:cNvPr>
          <p:cNvSpPr>
            <a:spLocks noGrp="1"/>
          </p:cNvSpPr>
          <p:nvPr>
            <p:ph idx="1"/>
          </p:nvPr>
        </p:nvSpPr>
        <p:spPr>
          <a:xfrm>
            <a:off x="5297762" y="3003805"/>
            <a:ext cx="6251110" cy="3483864"/>
          </a:xfrm>
        </p:spPr>
        <p:txBody>
          <a:bodyPr vert="horz" lIns="91440" tIns="45720" rIns="91440" bIns="45720" rtlCol="0">
            <a:normAutofit/>
          </a:bodyPr>
          <a:lstStyle/>
          <a:p>
            <a:pPr marL="0"/>
            <a:r>
              <a:rPr lang="en-US" dirty="0">
                <a:solidFill>
                  <a:srgbClr val="00728F"/>
                </a:solidFill>
              </a:rPr>
              <a:t>L.O.s </a:t>
            </a:r>
          </a:p>
          <a:p>
            <a:pPr lvl="1"/>
            <a:r>
              <a:rPr lang="en-US" sz="2800" dirty="0">
                <a:solidFill>
                  <a:srgbClr val="00728F"/>
                </a:solidFill>
              </a:rPr>
              <a:t>To learn about and listen to dynamic elements in music</a:t>
            </a:r>
          </a:p>
          <a:p>
            <a:pPr lvl="1"/>
            <a:r>
              <a:rPr lang="en-US" sz="2800" dirty="0">
                <a:solidFill>
                  <a:srgbClr val="00728F"/>
                </a:solidFill>
              </a:rPr>
              <a:t>To use visual notation to add dynamic elements to and enrich our to soundscapes inspired by an 18</a:t>
            </a:r>
            <a:r>
              <a:rPr lang="en-US" sz="2800" baseline="30000" dirty="0">
                <a:solidFill>
                  <a:srgbClr val="00728F"/>
                </a:solidFill>
              </a:rPr>
              <a:t>th</a:t>
            </a:r>
            <a:r>
              <a:rPr lang="en-US" sz="2800" dirty="0">
                <a:solidFill>
                  <a:srgbClr val="00728F"/>
                </a:solidFill>
              </a:rPr>
              <a:t> Century Ottoman picture</a:t>
            </a:r>
          </a:p>
        </p:txBody>
      </p:sp>
      <p:pic>
        <p:nvPicPr>
          <p:cNvPr id="7" name="Picture 6" descr="A black background with blue text&#10;&#10;Description automatically generated">
            <a:extLst>
              <a:ext uri="{FF2B5EF4-FFF2-40B4-BE49-F238E27FC236}">
                <a16:creationId xmlns:a16="http://schemas.microsoft.com/office/drawing/2014/main" id="{C47E283E-3FCD-7337-8808-2B5430B91F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89458" y="175200"/>
            <a:ext cx="2402541" cy="921437"/>
          </a:xfrm>
          <a:prstGeom prst="rect">
            <a:avLst/>
          </a:prstGeom>
        </p:spPr>
      </p:pic>
    </p:spTree>
    <p:extLst>
      <p:ext uri="{BB962C8B-B14F-4D97-AF65-F5344CB8AC3E}">
        <p14:creationId xmlns:p14="http://schemas.microsoft.com/office/powerpoint/2010/main" val="2826830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D05EAAE3-33F9-8705-187B-6909A1C404B9}"/>
              </a:ext>
            </a:extLst>
          </p:cNvPr>
          <p:cNvSpPr/>
          <p:nvPr/>
        </p:nvSpPr>
        <p:spPr>
          <a:xfrm>
            <a:off x="9239321" y="3996831"/>
            <a:ext cx="2698368" cy="2246769"/>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1BD73AD7-10E0-8405-A5FB-ACAB449A7C42}"/>
              </a:ext>
            </a:extLst>
          </p:cNvPr>
          <p:cNvSpPr/>
          <p:nvPr/>
        </p:nvSpPr>
        <p:spPr>
          <a:xfrm>
            <a:off x="6583597" y="3974304"/>
            <a:ext cx="2534849" cy="2246769"/>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2AB2E5BD-5204-6594-6A89-C0BF23ABDA26}"/>
              </a:ext>
            </a:extLst>
          </p:cNvPr>
          <p:cNvSpPr/>
          <p:nvPr/>
        </p:nvSpPr>
        <p:spPr>
          <a:xfrm>
            <a:off x="3439601" y="3974305"/>
            <a:ext cx="3041923" cy="2246769"/>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35E7C4BE-5FE0-7230-DD50-8CADD987D76F}"/>
              </a:ext>
            </a:extLst>
          </p:cNvPr>
          <p:cNvSpPr/>
          <p:nvPr/>
        </p:nvSpPr>
        <p:spPr>
          <a:xfrm>
            <a:off x="280128" y="3955809"/>
            <a:ext cx="3041923" cy="2246769"/>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6E8A43-4FC3-D17E-A30E-6D8BE590F649}"/>
              </a:ext>
            </a:extLst>
          </p:cNvPr>
          <p:cNvSpPr>
            <a:spLocks noGrp="1"/>
          </p:cNvSpPr>
          <p:nvPr>
            <p:ph type="title"/>
          </p:nvPr>
        </p:nvSpPr>
        <p:spPr>
          <a:xfrm>
            <a:off x="280128" y="-44665"/>
            <a:ext cx="10515600" cy="1325563"/>
          </a:xfrm>
        </p:spPr>
        <p:txBody>
          <a:bodyPr/>
          <a:lstStyle/>
          <a:p>
            <a:r>
              <a:rPr lang="en-US" dirty="0">
                <a:latin typeface="Garamond" panose="02020404030301010803" pitchFamily="18" charset="0"/>
              </a:rPr>
              <a:t>Key terms warm-up</a:t>
            </a:r>
          </a:p>
        </p:txBody>
      </p:sp>
      <p:sp>
        <p:nvSpPr>
          <p:cNvPr id="4" name="TextBox 3">
            <a:extLst>
              <a:ext uri="{FF2B5EF4-FFF2-40B4-BE49-F238E27FC236}">
                <a16:creationId xmlns:a16="http://schemas.microsoft.com/office/drawing/2014/main" id="{93F66B60-171C-3467-D10F-3A6329C6AE22}"/>
              </a:ext>
            </a:extLst>
          </p:cNvPr>
          <p:cNvSpPr txBox="1"/>
          <p:nvPr/>
        </p:nvSpPr>
        <p:spPr>
          <a:xfrm>
            <a:off x="778661" y="1545613"/>
            <a:ext cx="2044855" cy="830997"/>
          </a:xfrm>
          <a:prstGeom prst="rect">
            <a:avLst/>
          </a:prstGeom>
          <a:noFill/>
        </p:spPr>
        <p:txBody>
          <a:bodyPr wrap="none" rtlCol="0">
            <a:spAutoFit/>
          </a:bodyPr>
          <a:lstStyle/>
          <a:p>
            <a:r>
              <a:rPr lang="en-US" sz="4800" dirty="0"/>
              <a:t>volume</a:t>
            </a:r>
          </a:p>
        </p:txBody>
      </p:sp>
      <p:sp>
        <p:nvSpPr>
          <p:cNvPr id="5" name="TextBox 4">
            <a:extLst>
              <a:ext uri="{FF2B5EF4-FFF2-40B4-BE49-F238E27FC236}">
                <a16:creationId xmlns:a16="http://schemas.microsoft.com/office/drawing/2014/main" id="{339245E7-C8E5-DCA3-071A-D9D871299A1F}"/>
              </a:ext>
            </a:extLst>
          </p:cNvPr>
          <p:cNvSpPr txBox="1"/>
          <p:nvPr/>
        </p:nvSpPr>
        <p:spPr>
          <a:xfrm>
            <a:off x="3439601" y="1512712"/>
            <a:ext cx="2428742" cy="830997"/>
          </a:xfrm>
          <a:prstGeom prst="rect">
            <a:avLst/>
          </a:prstGeom>
          <a:noFill/>
        </p:spPr>
        <p:txBody>
          <a:bodyPr wrap="none" rtlCol="0">
            <a:spAutoFit/>
          </a:bodyPr>
          <a:lstStyle/>
          <a:p>
            <a:r>
              <a:rPr lang="en-US" sz="4800" dirty="0"/>
              <a:t>decrease</a:t>
            </a:r>
          </a:p>
        </p:txBody>
      </p:sp>
      <p:sp>
        <p:nvSpPr>
          <p:cNvPr id="6" name="TextBox 5">
            <a:extLst>
              <a:ext uri="{FF2B5EF4-FFF2-40B4-BE49-F238E27FC236}">
                <a16:creationId xmlns:a16="http://schemas.microsoft.com/office/drawing/2014/main" id="{DF0AE64F-7C8B-8B1A-2BC5-F19BCBF4E03A}"/>
              </a:ext>
            </a:extLst>
          </p:cNvPr>
          <p:cNvSpPr txBox="1"/>
          <p:nvPr/>
        </p:nvSpPr>
        <p:spPr>
          <a:xfrm>
            <a:off x="6615134" y="1519554"/>
            <a:ext cx="2263633" cy="830997"/>
          </a:xfrm>
          <a:prstGeom prst="rect">
            <a:avLst/>
          </a:prstGeom>
          <a:noFill/>
        </p:spPr>
        <p:txBody>
          <a:bodyPr wrap="none" rtlCol="0">
            <a:spAutoFit/>
          </a:bodyPr>
          <a:lstStyle/>
          <a:p>
            <a:r>
              <a:rPr lang="en-US" sz="4800" dirty="0"/>
              <a:t>increase</a:t>
            </a:r>
          </a:p>
        </p:txBody>
      </p:sp>
      <p:sp>
        <p:nvSpPr>
          <p:cNvPr id="8" name="TextBox 7">
            <a:extLst>
              <a:ext uri="{FF2B5EF4-FFF2-40B4-BE49-F238E27FC236}">
                <a16:creationId xmlns:a16="http://schemas.microsoft.com/office/drawing/2014/main" id="{2AF0B8B4-012E-2733-23A0-210C2819CF31}"/>
              </a:ext>
            </a:extLst>
          </p:cNvPr>
          <p:cNvSpPr txBox="1"/>
          <p:nvPr/>
        </p:nvSpPr>
        <p:spPr>
          <a:xfrm>
            <a:off x="9616282" y="1511730"/>
            <a:ext cx="1432315" cy="830997"/>
          </a:xfrm>
          <a:prstGeom prst="rect">
            <a:avLst/>
          </a:prstGeom>
          <a:noFill/>
        </p:spPr>
        <p:txBody>
          <a:bodyPr wrap="none" rtlCol="0">
            <a:spAutoFit/>
          </a:bodyPr>
          <a:lstStyle/>
          <a:p>
            <a:r>
              <a:rPr lang="en-US" sz="4800" dirty="0"/>
              <a:t>pitch</a:t>
            </a:r>
          </a:p>
        </p:txBody>
      </p:sp>
      <p:sp>
        <p:nvSpPr>
          <p:cNvPr id="10" name="TextBox 9">
            <a:extLst>
              <a:ext uri="{FF2B5EF4-FFF2-40B4-BE49-F238E27FC236}">
                <a16:creationId xmlns:a16="http://schemas.microsoft.com/office/drawing/2014/main" id="{3A24B6E8-6DAB-E6A9-866A-C599EA80F236}"/>
              </a:ext>
            </a:extLst>
          </p:cNvPr>
          <p:cNvSpPr txBox="1"/>
          <p:nvPr/>
        </p:nvSpPr>
        <p:spPr>
          <a:xfrm>
            <a:off x="544658" y="4574467"/>
            <a:ext cx="2436568" cy="954107"/>
          </a:xfrm>
          <a:prstGeom prst="rect">
            <a:avLst/>
          </a:prstGeom>
          <a:noFill/>
        </p:spPr>
        <p:txBody>
          <a:bodyPr wrap="square">
            <a:spAutoFit/>
          </a:bodyPr>
          <a:lstStyle/>
          <a:p>
            <a:pPr algn="ctr"/>
            <a:r>
              <a:rPr lang="en-US" sz="2800" dirty="0"/>
              <a:t>how high or low a sound is</a:t>
            </a:r>
          </a:p>
        </p:txBody>
      </p:sp>
      <p:sp>
        <p:nvSpPr>
          <p:cNvPr id="11" name="TextBox 10">
            <a:extLst>
              <a:ext uri="{FF2B5EF4-FFF2-40B4-BE49-F238E27FC236}">
                <a16:creationId xmlns:a16="http://schemas.microsoft.com/office/drawing/2014/main" id="{F60D8170-1A9C-011C-D386-3F87A19F1088}"/>
              </a:ext>
            </a:extLst>
          </p:cNvPr>
          <p:cNvSpPr txBox="1"/>
          <p:nvPr/>
        </p:nvSpPr>
        <p:spPr>
          <a:xfrm>
            <a:off x="9750703" y="4386694"/>
            <a:ext cx="1675603" cy="1384995"/>
          </a:xfrm>
          <a:prstGeom prst="rect">
            <a:avLst/>
          </a:prstGeom>
          <a:noFill/>
        </p:spPr>
        <p:txBody>
          <a:bodyPr wrap="square">
            <a:spAutoFit/>
          </a:bodyPr>
          <a:lstStyle/>
          <a:p>
            <a:pPr algn="ctr"/>
            <a:r>
              <a:rPr lang="en-US" sz="2800" dirty="0"/>
              <a:t>how loud or quiet a sound is</a:t>
            </a:r>
          </a:p>
        </p:txBody>
      </p:sp>
      <p:sp>
        <p:nvSpPr>
          <p:cNvPr id="12" name="TextBox 11">
            <a:extLst>
              <a:ext uri="{FF2B5EF4-FFF2-40B4-BE49-F238E27FC236}">
                <a16:creationId xmlns:a16="http://schemas.microsoft.com/office/drawing/2014/main" id="{10C7B53A-FFDF-6EE5-E841-AC20013F31BA}"/>
              </a:ext>
            </a:extLst>
          </p:cNvPr>
          <p:cNvSpPr txBox="1"/>
          <p:nvPr/>
        </p:nvSpPr>
        <p:spPr>
          <a:xfrm>
            <a:off x="3707204" y="4171252"/>
            <a:ext cx="2506719" cy="1815882"/>
          </a:xfrm>
          <a:prstGeom prst="rect">
            <a:avLst/>
          </a:prstGeom>
          <a:noFill/>
        </p:spPr>
        <p:txBody>
          <a:bodyPr wrap="square">
            <a:spAutoFit/>
          </a:bodyPr>
          <a:lstStyle/>
          <a:p>
            <a:pPr algn="ctr"/>
            <a:r>
              <a:rPr lang="en-US" sz="2800" dirty="0"/>
              <a:t>to become more of something, or to get bigger</a:t>
            </a:r>
          </a:p>
        </p:txBody>
      </p:sp>
      <p:sp>
        <p:nvSpPr>
          <p:cNvPr id="13" name="TextBox 12">
            <a:extLst>
              <a:ext uri="{FF2B5EF4-FFF2-40B4-BE49-F238E27FC236}">
                <a16:creationId xmlns:a16="http://schemas.microsoft.com/office/drawing/2014/main" id="{653EC97F-5221-37F8-E5F6-8C0238425208}"/>
              </a:ext>
            </a:extLst>
          </p:cNvPr>
          <p:cNvSpPr txBox="1"/>
          <p:nvPr/>
        </p:nvSpPr>
        <p:spPr>
          <a:xfrm>
            <a:off x="6734085" y="4189747"/>
            <a:ext cx="2270875" cy="1815882"/>
          </a:xfrm>
          <a:prstGeom prst="rect">
            <a:avLst/>
          </a:prstGeom>
          <a:noFill/>
        </p:spPr>
        <p:txBody>
          <a:bodyPr wrap="square">
            <a:spAutoFit/>
          </a:bodyPr>
          <a:lstStyle/>
          <a:p>
            <a:pPr algn="ctr"/>
            <a:r>
              <a:rPr lang="en-US" sz="2800" dirty="0"/>
              <a:t>to become less of something, or to get smaller</a:t>
            </a:r>
          </a:p>
        </p:txBody>
      </p:sp>
      <p:sp>
        <p:nvSpPr>
          <p:cNvPr id="18" name="TextBox 17">
            <a:extLst>
              <a:ext uri="{FF2B5EF4-FFF2-40B4-BE49-F238E27FC236}">
                <a16:creationId xmlns:a16="http://schemas.microsoft.com/office/drawing/2014/main" id="{464D76C5-615C-72C7-7C06-F15602F32D69}"/>
              </a:ext>
            </a:extLst>
          </p:cNvPr>
          <p:cNvSpPr txBox="1"/>
          <p:nvPr/>
        </p:nvSpPr>
        <p:spPr>
          <a:xfrm>
            <a:off x="685960" y="1050065"/>
            <a:ext cx="6042488" cy="461665"/>
          </a:xfrm>
          <a:prstGeom prst="rect">
            <a:avLst/>
          </a:prstGeom>
          <a:noFill/>
        </p:spPr>
        <p:txBody>
          <a:bodyPr wrap="none" rtlCol="0">
            <a:spAutoFit/>
          </a:bodyPr>
          <a:lstStyle/>
          <a:p>
            <a:r>
              <a:rPr lang="en-US" sz="2400" dirty="0"/>
              <a:t>Can you match these words to their meanings?</a:t>
            </a:r>
          </a:p>
        </p:txBody>
      </p:sp>
    </p:spTree>
    <p:extLst>
      <p:ext uri="{BB962C8B-B14F-4D97-AF65-F5344CB8AC3E}">
        <p14:creationId xmlns:p14="http://schemas.microsoft.com/office/powerpoint/2010/main" val="34105453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364 3.7037E-7 L 0.7319 0.26481 " pathEditMode="relative" rAng="0" ptsTypes="AA">
                                      <p:cBhvr>
                                        <p:cTn id="6" dur="2000" fill="hold"/>
                                        <p:tgtEl>
                                          <p:spTgt spid="4"/>
                                        </p:tgtEl>
                                        <p:attrNameLst>
                                          <p:attrName>ppt_x</p:attrName>
                                          <p:attrName>ppt_y</p:attrName>
                                        </p:attrNameLst>
                                      </p:cBhvr>
                                      <p:rCtr x="36406" y="13241"/>
                                    </p:animMotion>
                                  </p:childTnLst>
                                </p:cTn>
                              </p:par>
                            </p:childTnLst>
                          </p:cTn>
                        </p:par>
                      </p:childTnLst>
                    </p:cTn>
                  </p:par>
                </p:childTnLst>
              </p:cTn>
              <p:nextCondLst>
                <p:cond evt="onClick" delay="0">
                  <p:tgtEl>
                    <p:spTgt spid="4"/>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0" presetClass="path" presetSubtype="0" accel="50000" decel="50000" fill="hold" grpId="0" nodeType="clickEffect">
                                  <p:stCondLst>
                                    <p:cond delay="0"/>
                                  </p:stCondLst>
                                  <p:childTnLst>
                                    <p:animMotion origin="layout" path="M -8.33333E-7 1.48148E-6 L 0.26602 0.26435 " pathEditMode="relative" rAng="0" ptsTypes="AA">
                                      <p:cBhvr>
                                        <p:cTn id="11" dur="2000" fill="hold"/>
                                        <p:tgtEl>
                                          <p:spTgt spid="5"/>
                                        </p:tgtEl>
                                        <p:attrNameLst>
                                          <p:attrName>ppt_x</p:attrName>
                                          <p:attrName>ppt_y</p:attrName>
                                        </p:attrNameLst>
                                      </p:cBhvr>
                                      <p:rCtr x="13294" y="13218"/>
                                    </p:animMotion>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0" presetClass="path" presetSubtype="0" accel="50000" decel="50000" fill="hold" grpId="0" nodeType="clickEffect">
                                  <p:stCondLst>
                                    <p:cond delay="0"/>
                                  </p:stCondLst>
                                  <p:childTnLst>
                                    <p:animMotion origin="layout" path="M 3.33333E-6 4.07407E-6 L -0.22565 0.26597 " pathEditMode="relative" rAng="0" ptsTypes="AA">
                                      <p:cBhvr>
                                        <p:cTn id="16" dur="2000" fill="hold"/>
                                        <p:tgtEl>
                                          <p:spTgt spid="6"/>
                                        </p:tgtEl>
                                        <p:attrNameLst>
                                          <p:attrName>ppt_x</p:attrName>
                                          <p:attrName>ppt_y</p:attrName>
                                        </p:attrNameLst>
                                      </p:cBhvr>
                                      <p:rCtr x="-11289" y="13287"/>
                                    </p:animMotion>
                                  </p:childTnLst>
                                </p:cTn>
                              </p:par>
                            </p:childTnLst>
                          </p:cTn>
                        </p:par>
                      </p:childTnLst>
                    </p:cTn>
                  </p:par>
                </p:childTnLst>
              </p:cTn>
              <p:nextCondLst>
                <p:cond evt="onClick" delay="0">
                  <p:tgtEl>
                    <p:spTgt spid="6"/>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0" presetClass="path" presetSubtype="0" accel="50000" decel="50000" fill="hold" grpId="0" nodeType="clickEffect">
                                  <p:stCondLst>
                                    <p:cond delay="0"/>
                                  </p:stCondLst>
                                  <p:childTnLst>
                                    <p:animMotion origin="layout" path="M 3.95833E-6 1.48148E-6 L -0.71628 0.26204 " pathEditMode="relative" rAng="0" ptsTypes="AA">
                                      <p:cBhvr>
                                        <p:cTn id="21" dur="2000" fill="hold"/>
                                        <p:tgtEl>
                                          <p:spTgt spid="8"/>
                                        </p:tgtEl>
                                        <p:attrNameLst>
                                          <p:attrName>ppt_x</p:attrName>
                                          <p:attrName>ppt_y</p:attrName>
                                        </p:attrNameLst>
                                      </p:cBhvr>
                                      <p:rCtr x="-35820" y="13102"/>
                                    </p:animMotion>
                                  </p:childTnLst>
                                </p:cTn>
                              </p:par>
                            </p:childTnLst>
                          </p:cTn>
                        </p:par>
                      </p:childTnLst>
                    </p:cTn>
                  </p:par>
                </p:childTnLst>
              </p:cTn>
              <p:nextCondLst>
                <p:cond evt="onClick" delay="0">
                  <p:tgtEl>
                    <p:spTgt spid="8"/>
                  </p:tgtEl>
                </p:cond>
              </p:nextCondLst>
            </p:seq>
          </p:childTnLst>
        </p:cTn>
      </p:par>
    </p:tnLst>
    <p:bldLst>
      <p:bldP spid="4" grpId="0"/>
      <p:bldP spid="5" grpId="0"/>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325732" y="11881"/>
            <a:ext cx="7557655" cy="1325563"/>
          </a:xfrm>
        </p:spPr>
        <p:txBody>
          <a:bodyPr/>
          <a:lstStyle/>
          <a:p>
            <a:r>
              <a:rPr lang="en-US" dirty="0">
                <a:latin typeface="Garamond" panose="02020404030301010803" pitchFamily="18" charset="0"/>
              </a:rPr>
              <a:t>Our soundscape</a:t>
            </a:r>
          </a:p>
        </p:txBody>
      </p:sp>
      <p:sp>
        <p:nvSpPr>
          <p:cNvPr id="9" name="TextBox 8">
            <a:extLst>
              <a:ext uri="{FF2B5EF4-FFF2-40B4-BE49-F238E27FC236}">
                <a16:creationId xmlns:a16="http://schemas.microsoft.com/office/drawing/2014/main" id="{E0714BA0-447F-1ADA-071B-491A5B8902B3}"/>
              </a:ext>
            </a:extLst>
          </p:cNvPr>
          <p:cNvSpPr txBox="1"/>
          <p:nvPr/>
        </p:nvSpPr>
        <p:spPr>
          <a:xfrm>
            <a:off x="325732" y="1147344"/>
            <a:ext cx="6954684" cy="1569660"/>
          </a:xfrm>
          <a:prstGeom prst="rect">
            <a:avLst/>
          </a:prstGeom>
          <a:noFill/>
        </p:spPr>
        <p:txBody>
          <a:bodyPr wrap="square" rtlCol="0">
            <a:spAutoFit/>
          </a:bodyPr>
          <a:lstStyle/>
          <a:p>
            <a:r>
              <a:rPr lang="en-US" sz="3200" dirty="0"/>
              <a:t>Here’s the Ottoman picture we used as inspiration to create our soundscapes in the last lesson.</a:t>
            </a:r>
          </a:p>
        </p:txBody>
      </p:sp>
      <p:sp>
        <p:nvSpPr>
          <p:cNvPr id="17" name="TextBox 16">
            <a:extLst>
              <a:ext uri="{FF2B5EF4-FFF2-40B4-BE49-F238E27FC236}">
                <a16:creationId xmlns:a16="http://schemas.microsoft.com/office/drawing/2014/main" id="{F13AC5EF-F0C9-71A3-BE53-4972F95E6F54}"/>
              </a:ext>
            </a:extLst>
          </p:cNvPr>
          <p:cNvSpPr txBox="1"/>
          <p:nvPr/>
        </p:nvSpPr>
        <p:spPr>
          <a:xfrm>
            <a:off x="739030" y="2815329"/>
            <a:ext cx="5966570" cy="954107"/>
          </a:xfrm>
          <a:prstGeom prst="rect">
            <a:avLst/>
          </a:prstGeom>
          <a:noFill/>
        </p:spPr>
        <p:txBody>
          <a:bodyPr wrap="square" rtlCol="0">
            <a:spAutoFit/>
          </a:bodyPr>
          <a:lstStyle/>
          <a:p>
            <a:r>
              <a:rPr lang="en-US" sz="2800" dirty="0"/>
              <a:t>Can you remember the four things we used as inspiration for our soundscape?</a:t>
            </a:r>
          </a:p>
        </p:txBody>
      </p:sp>
      <p:pic>
        <p:nvPicPr>
          <p:cNvPr id="3" name="Picture 2">
            <a:extLst>
              <a:ext uri="{FF2B5EF4-FFF2-40B4-BE49-F238E27FC236}">
                <a16:creationId xmlns:a16="http://schemas.microsoft.com/office/drawing/2014/main" id="{6EDC0466-65F8-0E18-FF2D-B204E8BF26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34688" y="132522"/>
            <a:ext cx="4476226" cy="6341274"/>
          </a:xfrm>
          <a:prstGeom prst="rect">
            <a:avLst/>
          </a:prstGeom>
        </p:spPr>
      </p:pic>
      <p:sp>
        <p:nvSpPr>
          <p:cNvPr id="5" name="TextBox 4">
            <a:extLst>
              <a:ext uri="{FF2B5EF4-FFF2-40B4-BE49-F238E27FC236}">
                <a16:creationId xmlns:a16="http://schemas.microsoft.com/office/drawing/2014/main" id="{A18A0404-6795-1440-66FA-023942D8FFFD}"/>
              </a:ext>
            </a:extLst>
          </p:cNvPr>
          <p:cNvSpPr txBox="1"/>
          <p:nvPr/>
        </p:nvSpPr>
        <p:spPr>
          <a:xfrm>
            <a:off x="977264" y="4140997"/>
            <a:ext cx="1692743" cy="523220"/>
          </a:xfrm>
          <a:prstGeom prst="rect">
            <a:avLst/>
          </a:prstGeom>
          <a:noFill/>
        </p:spPr>
        <p:txBody>
          <a:bodyPr wrap="square" rtlCol="0">
            <a:spAutoFit/>
          </a:bodyPr>
          <a:lstStyle/>
          <a:p>
            <a:pPr algn="ctr"/>
            <a:r>
              <a:rPr lang="en-US" sz="2800" b="1" dirty="0">
                <a:solidFill>
                  <a:srgbClr val="C00000"/>
                </a:solidFill>
              </a:rPr>
              <a:t>The birds</a:t>
            </a:r>
          </a:p>
        </p:txBody>
      </p:sp>
      <p:sp>
        <p:nvSpPr>
          <p:cNvPr id="7" name="TextBox 6">
            <a:extLst>
              <a:ext uri="{FF2B5EF4-FFF2-40B4-BE49-F238E27FC236}">
                <a16:creationId xmlns:a16="http://schemas.microsoft.com/office/drawing/2014/main" id="{C9689EB4-8AEB-DDCC-39B4-11606E92DC71}"/>
              </a:ext>
            </a:extLst>
          </p:cNvPr>
          <p:cNvSpPr txBox="1"/>
          <p:nvPr/>
        </p:nvSpPr>
        <p:spPr>
          <a:xfrm>
            <a:off x="3499095" y="4080911"/>
            <a:ext cx="3206505" cy="954107"/>
          </a:xfrm>
          <a:prstGeom prst="rect">
            <a:avLst/>
          </a:prstGeom>
          <a:noFill/>
        </p:spPr>
        <p:txBody>
          <a:bodyPr wrap="square" rtlCol="0">
            <a:spAutoFit/>
          </a:bodyPr>
          <a:lstStyle/>
          <a:p>
            <a:pPr algn="ctr"/>
            <a:r>
              <a:rPr lang="en-US" sz="2800" b="1" dirty="0">
                <a:solidFill>
                  <a:srgbClr val="C00000"/>
                </a:solidFill>
              </a:rPr>
              <a:t>The background noise of the garden</a:t>
            </a:r>
          </a:p>
        </p:txBody>
      </p:sp>
      <p:sp>
        <p:nvSpPr>
          <p:cNvPr id="8" name="TextBox 7">
            <a:extLst>
              <a:ext uri="{FF2B5EF4-FFF2-40B4-BE49-F238E27FC236}">
                <a16:creationId xmlns:a16="http://schemas.microsoft.com/office/drawing/2014/main" id="{EEBB3DBC-17D2-D305-5385-EA97FFCEF81A}"/>
              </a:ext>
            </a:extLst>
          </p:cNvPr>
          <p:cNvSpPr txBox="1"/>
          <p:nvPr/>
        </p:nvSpPr>
        <p:spPr>
          <a:xfrm>
            <a:off x="325732" y="5233602"/>
            <a:ext cx="3206505" cy="954107"/>
          </a:xfrm>
          <a:prstGeom prst="rect">
            <a:avLst/>
          </a:prstGeom>
          <a:noFill/>
        </p:spPr>
        <p:txBody>
          <a:bodyPr wrap="square" rtlCol="0">
            <a:spAutoFit/>
          </a:bodyPr>
          <a:lstStyle/>
          <a:p>
            <a:pPr algn="ctr"/>
            <a:r>
              <a:rPr lang="en-US" sz="2800" b="1" dirty="0">
                <a:solidFill>
                  <a:srgbClr val="C00000"/>
                </a:solidFill>
              </a:rPr>
              <a:t>The two women playing instruments</a:t>
            </a:r>
          </a:p>
        </p:txBody>
      </p:sp>
      <p:sp>
        <p:nvSpPr>
          <p:cNvPr id="12" name="TextBox 11">
            <a:extLst>
              <a:ext uri="{FF2B5EF4-FFF2-40B4-BE49-F238E27FC236}">
                <a16:creationId xmlns:a16="http://schemas.microsoft.com/office/drawing/2014/main" id="{62BF3ECC-8D90-BBF0-2A25-B094EC5993E6}"/>
              </a:ext>
            </a:extLst>
          </p:cNvPr>
          <p:cNvSpPr txBox="1"/>
          <p:nvPr/>
        </p:nvSpPr>
        <p:spPr>
          <a:xfrm>
            <a:off x="3673294" y="5346492"/>
            <a:ext cx="3206505" cy="954107"/>
          </a:xfrm>
          <a:prstGeom prst="rect">
            <a:avLst/>
          </a:prstGeom>
          <a:noFill/>
        </p:spPr>
        <p:txBody>
          <a:bodyPr wrap="square" rtlCol="0">
            <a:spAutoFit/>
          </a:bodyPr>
          <a:lstStyle/>
          <a:p>
            <a:pPr algn="ctr"/>
            <a:r>
              <a:rPr lang="en-US" sz="2800" b="1" dirty="0">
                <a:solidFill>
                  <a:srgbClr val="C00000"/>
                </a:solidFill>
              </a:rPr>
              <a:t>The three women standing</a:t>
            </a:r>
          </a:p>
        </p:txBody>
      </p:sp>
    </p:spTree>
    <p:extLst>
      <p:ext uri="{BB962C8B-B14F-4D97-AF65-F5344CB8AC3E}">
        <p14:creationId xmlns:p14="http://schemas.microsoft.com/office/powerpoint/2010/main" val="204051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p:bldP spid="7" grpId="0"/>
      <p:bldP spid="8"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325732" y="11881"/>
            <a:ext cx="7557655" cy="1325563"/>
          </a:xfrm>
        </p:spPr>
        <p:txBody>
          <a:bodyPr/>
          <a:lstStyle/>
          <a:p>
            <a:r>
              <a:rPr lang="en-US" dirty="0">
                <a:latin typeface="Garamond" panose="02020404030301010803" pitchFamily="18" charset="0"/>
              </a:rPr>
              <a:t>Our soundscape</a:t>
            </a:r>
          </a:p>
        </p:txBody>
      </p:sp>
      <p:sp>
        <p:nvSpPr>
          <p:cNvPr id="9" name="TextBox 8">
            <a:extLst>
              <a:ext uri="{FF2B5EF4-FFF2-40B4-BE49-F238E27FC236}">
                <a16:creationId xmlns:a16="http://schemas.microsoft.com/office/drawing/2014/main" id="{E0714BA0-447F-1ADA-071B-491A5B8902B3}"/>
              </a:ext>
            </a:extLst>
          </p:cNvPr>
          <p:cNvSpPr txBox="1"/>
          <p:nvPr/>
        </p:nvSpPr>
        <p:spPr>
          <a:xfrm>
            <a:off x="325732" y="1147344"/>
            <a:ext cx="6954684" cy="1077218"/>
          </a:xfrm>
          <a:prstGeom prst="rect">
            <a:avLst/>
          </a:prstGeom>
          <a:noFill/>
        </p:spPr>
        <p:txBody>
          <a:bodyPr wrap="square" rtlCol="0">
            <a:spAutoFit/>
          </a:bodyPr>
          <a:lstStyle/>
          <a:p>
            <a:r>
              <a:rPr lang="en-US" sz="3200" dirty="0"/>
              <a:t>We recorded our soundscapes by drawing a line.</a:t>
            </a:r>
          </a:p>
        </p:txBody>
      </p:sp>
      <p:sp>
        <p:nvSpPr>
          <p:cNvPr id="17" name="TextBox 16">
            <a:extLst>
              <a:ext uri="{FF2B5EF4-FFF2-40B4-BE49-F238E27FC236}">
                <a16:creationId xmlns:a16="http://schemas.microsoft.com/office/drawing/2014/main" id="{F13AC5EF-F0C9-71A3-BE53-4972F95E6F54}"/>
              </a:ext>
            </a:extLst>
          </p:cNvPr>
          <p:cNvSpPr txBox="1"/>
          <p:nvPr/>
        </p:nvSpPr>
        <p:spPr>
          <a:xfrm>
            <a:off x="739030" y="2591425"/>
            <a:ext cx="5966570" cy="523220"/>
          </a:xfrm>
          <a:prstGeom prst="rect">
            <a:avLst/>
          </a:prstGeom>
          <a:noFill/>
        </p:spPr>
        <p:txBody>
          <a:bodyPr wrap="square" rtlCol="0">
            <a:spAutoFit/>
          </a:bodyPr>
          <a:lstStyle/>
          <a:p>
            <a:r>
              <a:rPr lang="en-US" sz="2800" dirty="0"/>
              <a:t>How did we show high or low pitch?</a:t>
            </a:r>
          </a:p>
        </p:txBody>
      </p:sp>
      <p:pic>
        <p:nvPicPr>
          <p:cNvPr id="3" name="Picture 2">
            <a:extLst>
              <a:ext uri="{FF2B5EF4-FFF2-40B4-BE49-F238E27FC236}">
                <a16:creationId xmlns:a16="http://schemas.microsoft.com/office/drawing/2014/main" id="{6EDC0466-65F8-0E18-FF2D-B204E8BF26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34688" y="132522"/>
            <a:ext cx="4476226" cy="6341274"/>
          </a:xfrm>
          <a:prstGeom prst="rect">
            <a:avLst/>
          </a:prstGeom>
        </p:spPr>
      </p:pic>
      <p:sp>
        <p:nvSpPr>
          <p:cNvPr id="4" name="TextBox 3">
            <a:extLst>
              <a:ext uri="{FF2B5EF4-FFF2-40B4-BE49-F238E27FC236}">
                <a16:creationId xmlns:a16="http://schemas.microsoft.com/office/drawing/2014/main" id="{8EE3FB00-EA92-0174-ED26-A641EDD316CA}"/>
              </a:ext>
            </a:extLst>
          </p:cNvPr>
          <p:cNvSpPr txBox="1"/>
          <p:nvPr/>
        </p:nvSpPr>
        <p:spPr>
          <a:xfrm>
            <a:off x="739030" y="3237096"/>
            <a:ext cx="5966570" cy="523220"/>
          </a:xfrm>
          <a:prstGeom prst="rect">
            <a:avLst/>
          </a:prstGeom>
          <a:noFill/>
        </p:spPr>
        <p:txBody>
          <a:bodyPr wrap="square" rtlCol="0">
            <a:spAutoFit/>
          </a:bodyPr>
          <a:lstStyle/>
          <a:p>
            <a:r>
              <a:rPr lang="en-US" sz="2800" dirty="0"/>
              <a:t>How did we show silence?</a:t>
            </a:r>
          </a:p>
        </p:txBody>
      </p:sp>
      <p:sp>
        <p:nvSpPr>
          <p:cNvPr id="6" name="TextBox 5">
            <a:extLst>
              <a:ext uri="{FF2B5EF4-FFF2-40B4-BE49-F238E27FC236}">
                <a16:creationId xmlns:a16="http://schemas.microsoft.com/office/drawing/2014/main" id="{B81FBB9C-6331-241D-23FA-D3D2AB3D10B0}"/>
              </a:ext>
            </a:extLst>
          </p:cNvPr>
          <p:cNvSpPr txBox="1"/>
          <p:nvPr/>
        </p:nvSpPr>
        <p:spPr>
          <a:xfrm>
            <a:off x="325732" y="4140996"/>
            <a:ext cx="6954684" cy="1569660"/>
          </a:xfrm>
          <a:prstGeom prst="rect">
            <a:avLst/>
          </a:prstGeom>
          <a:noFill/>
        </p:spPr>
        <p:txBody>
          <a:bodyPr wrap="square" rtlCol="0">
            <a:spAutoFit/>
          </a:bodyPr>
          <a:lstStyle/>
          <a:p>
            <a:r>
              <a:rPr lang="en-US" sz="3200" dirty="0"/>
              <a:t>Today we’re going to add to our soundscapes to show sounds increasing or decreasing in volume .</a:t>
            </a:r>
          </a:p>
        </p:txBody>
      </p:sp>
    </p:spTree>
    <p:extLst>
      <p:ext uri="{BB962C8B-B14F-4D97-AF65-F5344CB8AC3E}">
        <p14:creationId xmlns:p14="http://schemas.microsoft.com/office/powerpoint/2010/main" val="260683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0BE1C6-57AE-2C3D-14EA-68CC2A92AAB0}"/>
              </a:ext>
            </a:extLst>
          </p:cNvPr>
          <p:cNvSpPr/>
          <p:nvPr/>
        </p:nvSpPr>
        <p:spPr>
          <a:xfrm>
            <a:off x="1828800" y="1690364"/>
            <a:ext cx="8774297" cy="3475627"/>
          </a:xfrm>
          <a:prstGeom prst="rect">
            <a:avLst/>
          </a:prstGeom>
          <a:no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24785" y="-21738"/>
            <a:ext cx="10515600" cy="1325563"/>
          </a:xfrm>
        </p:spPr>
        <p:txBody>
          <a:bodyPr/>
          <a:lstStyle/>
          <a:p>
            <a:r>
              <a:rPr lang="en-US" dirty="0">
                <a:latin typeface="Garamond" panose="02020404030301010803" pitchFamily="18" charset="0"/>
              </a:rPr>
              <a:t>Transcribing increasing &amp; decreasing volume</a:t>
            </a:r>
          </a:p>
        </p:txBody>
      </p:sp>
      <p:sp>
        <p:nvSpPr>
          <p:cNvPr id="3" name="TextBox 2">
            <a:extLst>
              <a:ext uri="{FF2B5EF4-FFF2-40B4-BE49-F238E27FC236}">
                <a16:creationId xmlns:a16="http://schemas.microsoft.com/office/drawing/2014/main" id="{B7EF33AD-C7F2-091D-CBEA-9427DE8DEAC5}"/>
              </a:ext>
            </a:extLst>
          </p:cNvPr>
          <p:cNvSpPr txBox="1"/>
          <p:nvPr/>
        </p:nvSpPr>
        <p:spPr>
          <a:xfrm>
            <a:off x="1165260" y="1167144"/>
            <a:ext cx="10787772" cy="523220"/>
          </a:xfrm>
          <a:prstGeom prst="rect">
            <a:avLst/>
          </a:prstGeom>
          <a:noFill/>
        </p:spPr>
        <p:txBody>
          <a:bodyPr wrap="square" rtlCol="0">
            <a:spAutoFit/>
          </a:bodyPr>
          <a:lstStyle/>
          <a:p>
            <a:r>
              <a:rPr lang="en-US" sz="2800" dirty="0"/>
              <a:t>Listen to this short piece of music and watch how we could transcribe it.</a:t>
            </a:r>
          </a:p>
        </p:txBody>
      </p:sp>
      <p:sp>
        <p:nvSpPr>
          <p:cNvPr id="4" name="TextBox 3">
            <a:extLst>
              <a:ext uri="{FF2B5EF4-FFF2-40B4-BE49-F238E27FC236}">
                <a16:creationId xmlns:a16="http://schemas.microsoft.com/office/drawing/2014/main" id="{D4580C74-9CB9-3044-7721-B258D79ADEF1}"/>
              </a:ext>
            </a:extLst>
          </p:cNvPr>
          <p:cNvSpPr txBox="1"/>
          <p:nvPr/>
        </p:nvSpPr>
        <p:spPr>
          <a:xfrm>
            <a:off x="-51052" y="929459"/>
            <a:ext cx="1415772" cy="1569660"/>
          </a:xfrm>
          <a:prstGeom prst="rect">
            <a:avLst/>
          </a:prstGeom>
          <a:noFill/>
        </p:spPr>
        <p:txBody>
          <a:bodyPr wrap="none" rtlCol="0">
            <a:spAutoFit/>
          </a:bodyPr>
          <a:lstStyle/>
          <a:p>
            <a:r>
              <a:rPr lang="en-US" sz="9600" dirty="0"/>
              <a:t>👂🏾</a:t>
            </a:r>
          </a:p>
        </p:txBody>
      </p:sp>
      <p:sp>
        <p:nvSpPr>
          <p:cNvPr id="11" name="TextBox 10">
            <a:extLst>
              <a:ext uri="{FF2B5EF4-FFF2-40B4-BE49-F238E27FC236}">
                <a16:creationId xmlns:a16="http://schemas.microsoft.com/office/drawing/2014/main" id="{C3F48C50-25B5-3C6E-2417-ECF3B20CFE8A}"/>
              </a:ext>
            </a:extLst>
          </p:cNvPr>
          <p:cNvSpPr txBox="1"/>
          <p:nvPr/>
        </p:nvSpPr>
        <p:spPr>
          <a:xfrm>
            <a:off x="1588903" y="5165991"/>
            <a:ext cx="9940487" cy="954107"/>
          </a:xfrm>
          <a:prstGeom prst="rect">
            <a:avLst/>
          </a:prstGeom>
          <a:noFill/>
        </p:spPr>
        <p:txBody>
          <a:bodyPr wrap="square" rtlCol="0">
            <a:spAutoFit/>
          </a:bodyPr>
          <a:lstStyle/>
          <a:p>
            <a:r>
              <a:rPr lang="en-US" sz="2800" dirty="0"/>
              <a:t>Listen again and this time listen out for when the music’s volume increases and gets louder. When you hear it, hold up your red card. </a:t>
            </a:r>
          </a:p>
        </p:txBody>
      </p:sp>
      <p:sp>
        <p:nvSpPr>
          <p:cNvPr id="14" name="TextBox 13">
            <a:extLst>
              <a:ext uri="{FF2B5EF4-FFF2-40B4-BE49-F238E27FC236}">
                <a16:creationId xmlns:a16="http://schemas.microsoft.com/office/drawing/2014/main" id="{559B7314-6D3D-744B-5BE0-DD7E1F9A51C2}"/>
              </a:ext>
            </a:extLst>
          </p:cNvPr>
          <p:cNvSpPr txBox="1"/>
          <p:nvPr/>
        </p:nvSpPr>
        <p:spPr>
          <a:xfrm>
            <a:off x="161331" y="4693200"/>
            <a:ext cx="1415772" cy="1569660"/>
          </a:xfrm>
          <a:prstGeom prst="rect">
            <a:avLst/>
          </a:prstGeom>
          <a:noFill/>
        </p:spPr>
        <p:txBody>
          <a:bodyPr wrap="none" rtlCol="0">
            <a:spAutoFit/>
          </a:bodyPr>
          <a:lstStyle/>
          <a:p>
            <a:r>
              <a:rPr lang="en-US" sz="9600" dirty="0"/>
              <a:t>👂🏾</a:t>
            </a:r>
          </a:p>
        </p:txBody>
      </p:sp>
      <p:pic>
        <p:nvPicPr>
          <p:cNvPr id="5" name="full ppt version crescendo 1">
            <a:hlinkClick r:id="" action="ppaction://media"/>
            <a:extLst>
              <a:ext uri="{FF2B5EF4-FFF2-40B4-BE49-F238E27FC236}">
                <a16:creationId xmlns:a16="http://schemas.microsoft.com/office/drawing/2014/main" id="{B0B50717-CAC9-3D6D-B1A7-C75E8FA650B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63351" y="1877737"/>
            <a:ext cx="7772399" cy="3154062"/>
          </a:xfrm>
          <a:prstGeom prst="rect">
            <a:avLst/>
          </a:prstGeom>
        </p:spPr>
      </p:pic>
    </p:spTree>
    <p:extLst>
      <p:ext uri="{BB962C8B-B14F-4D97-AF65-F5344CB8AC3E}">
        <p14:creationId xmlns:p14="http://schemas.microsoft.com/office/powerpoint/2010/main" val="71885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1"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82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5"/>
                                        </p:tgtEl>
                                      </p:cBhvr>
                                    </p:cmd>
                                  </p:childTnLst>
                                </p:cTn>
                              </p:par>
                            </p:childTnLst>
                          </p:cTn>
                        </p:par>
                      </p:childTnLst>
                    </p:cTn>
                  </p:par>
                </p:childTnLst>
              </p:cTn>
              <p:nextCondLst>
                <p:cond evt="onClick" delay="0">
                  <p:tgtEl>
                    <p:spTgt spid="5"/>
                  </p:tgtEl>
                </p:cond>
              </p:nextCondLst>
            </p:seq>
          </p:childTnLst>
        </p:cTn>
      </p:par>
    </p:tnLst>
    <p:bldLst>
      <p:bldP spid="11" grpId="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24785" y="-21738"/>
            <a:ext cx="10515600" cy="1325563"/>
          </a:xfrm>
        </p:spPr>
        <p:txBody>
          <a:bodyPr/>
          <a:lstStyle/>
          <a:p>
            <a:r>
              <a:rPr lang="en-US" dirty="0">
                <a:latin typeface="Garamond" panose="02020404030301010803" pitchFamily="18" charset="0"/>
              </a:rPr>
              <a:t>Transcribing increasing &amp; decreasing volume</a:t>
            </a:r>
          </a:p>
        </p:txBody>
      </p:sp>
      <p:sp>
        <p:nvSpPr>
          <p:cNvPr id="5" name="TextBox 4">
            <a:extLst>
              <a:ext uri="{FF2B5EF4-FFF2-40B4-BE49-F238E27FC236}">
                <a16:creationId xmlns:a16="http://schemas.microsoft.com/office/drawing/2014/main" id="{741FA0BB-C156-30AC-2109-8F13DFDF17D0}"/>
              </a:ext>
            </a:extLst>
          </p:cNvPr>
          <p:cNvSpPr txBox="1"/>
          <p:nvPr/>
        </p:nvSpPr>
        <p:spPr>
          <a:xfrm>
            <a:off x="2141213" y="2391242"/>
            <a:ext cx="8207119" cy="523220"/>
          </a:xfrm>
          <a:prstGeom prst="rect">
            <a:avLst/>
          </a:prstGeom>
          <a:noFill/>
        </p:spPr>
        <p:txBody>
          <a:bodyPr wrap="none" rtlCol="0">
            <a:spAutoFit/>
          </a:bodyPr>
          <a:lstStyle/>
          <a:p>
            <a:r>
              <a:rPr lang="en-US" sz="2800" dirty="0"/>
              <a:t>Here’s how we could represent this increasing volume:</a:t>
            </a:r>
          </a:p>
        </p:txBody>
      </p:sp>
      <p:sp>
        <p:nvSpPr>
          <p:cNvPr id="11" name="TextBox 10">
            <a:extLst>
              <a:ext uri="{FF2B5EF4-FFF2-40B4-BE49-F238E27FC236}">
                <a16:creationId xmlns:a16="http://schemas.microsoft.com/office/drawing/2014/main" id="{C3F48C50-25B5-3C6E-2417-ECF3B20CFE8A}"/>
              </a:ext>
            </a:extLst>
          </p:cNvPr>
          <p:cNvSpPr txBox="1"/>
          <p:nvPr/>
        </p:nvSpPr>
        <p:spPr>
          <a:xfrm>
            <a:off x="688233" y="1197981"/>
            <a:ext cx="6554396" cy="954107"/>
          </a:xfrm>
          <a:prstGeom prst="rect">
            <a:avLst/>
          </a:prstGeom>
          <a:noFill/>
        </p:spPr>
        <p:txBody>
          <a:bodyPr wrap="square" rtlCol="0">
            <a:spAutoFit/>
          </a:bodyPr>
          <a:lstStyle/>
          <a:p>
            <a:r>
              <a:rPr lang="en-US" sz="2800" dirty="0"/>
              <a:t>We can use </a:t>
            </a:r>
            <a:r>
              <a:rPr lang="en-US" sz="2800" dirty="0" err="1"/>
              <a:t>colours</a:t>
            </a:r>
            <a:r>
              <a:rPr lang="en-US" sz="2800" dirty="0"/>
              <a:t> on our transcription to show increasing and decreasing volume. </a:t>
            </a:r>
          </a:p>
        </p:txBody>
      </p:sp>
      <p:sp>
        <p:nvSpPr>
          <p:cNvPr id="6" name="TextBox 5">
            <a:extLst>
              <a:ext uri="{FF2B5EF4-FFF2-40B4-BE49-F238E27FC236}">
                <a16:creationId xmlns:a16="http://schemas.microsoft.com/office/drawing/2014/main" id="{DACF92C3-768D-4D38-4AB3-EBAB10D6A61F}"/>
              </a:ext>
            </a:extLst>
          </p:cNvPr>
          <p:cNvSpPr txBox="1"/>
          <p:nvPr/>
        </p:nvSpPr>
        <p:spPr>
          <a:xfrm>
            <a:off x="8948748" y="1184521"/>
            <a:ext cx="2946725" cy="707886"/>
          </a:xfrm>
          <a:prstGeom prst="rect">
            <a:avLst/>
          </a:prstGeom>
          <a:noFill/>
        </p:spPr>
        <p:txBody>
          <a:bodyPr wrap="square" rtlCol="0">
            <a:spAutoFit/>
          </a:bodyPr>
          <a:lstStyle/>
          <a:p>
            <a:r>
              <a:rPr lang="en-US" sz="4000" dirty="0">
                <a:solidFill>
                  <a:srgbClr val="C00000"/>
                </a:solidFill>
              </a:rPr>
              <a:t>red</a:t>
            </a:r>
            <a:r>
              <a:rPr lang="en-US" sz="4000" dirty="0"/>
              <a:t> = loud</a:t>
            </a:r>
          </a:p>
        </p:txBody>
      </p:sp>
      <p:pic>
        <p:nvPicPr>
          <p:cNvPr id="8" name="Graphic 7" descr="Splash with solid fill">
            <a:extLst>
              <a:ext uri="{FF2B5EF4-FFF2-40B4-BE49-F238E27FC236}">
                <a16:creationId xmlns:a16="http://schemas.microsoft.com/office/drawing/2014/main" id="{93257C1D-F5FA-766E-E168-5780159D82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89998" y="938300"/>
            <a:ext cx="1537252" cy="1537252"/>
          </a:xfrm>
          <a:prstGeom prst="rect">
            <a:avLst/>
          </a:prstGeom>
        </p:spPr>
      </p:pic>
      <p:sp>
        <p:nvSpPr>
          <p:cNvPr id="13" name="Rectangle 12">
            <a:extLst>
              <a:ext uri="{FF2B5EF4-FFF2-40B4-BE49-F238E27FC236}">
                <a16:creationId xmlns:a16="http://schemas.microsoft.com/office/drawing/2014/main" id="{10EA36A3-B3DE-0905-859A-0B4045B1CD69}"/>
              </a:ext>
            </a:extLst>
          </p:cNvPr>
          <p:cNvSpPr/>
          <p:nvPr/>
        </p:nvSpPr>
        <p:spPr>
          <a:xfrm>
            <a:off x="1229060" y="3216029"/>
            <a:ext cx="10217873" cy="326943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full ppt version red crescendo ">
            <a:hlinkClick r:id="" action="ppaction://media"/>
            <a:extLst>
              <a:ext uri="{FF2B5EF4-FFF2-40B4-BE49-F238E27FC236}">
                <a16:creationId xmlns:a16="http://schemas.microsoft.com/office/drawing/2014/main" id="{54D38D12-E85A-942D-BCE8-27707705D03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71057" y="3371807"/>
            <a:ext cx="9491883" cy="3028148"/>
          </a:xfrm>
          <a:prstGeom prst="rect">
            <a:avLst/>
          </a:prstGeom>
        </p:spPr>
      </p:pic>
    </p:spTree>
    <p:extLst>
      <p:ext uri="{BB962C8B-B14F-4D97-AF65-F5344CB8AC3E}">
        <p14:creationId xmlns:p14="http://schemas.microsoft.com/office/powerpoint/2010/main" val="40859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80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3"/>
                </p:tgtEl>
              </p:cMediaNode>
            </p:vide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3"/>
                                        </p:tgtEl>
                                      </p:cBhvr>
                                    </p:cmd>
                                  </p:childTnLst>
                                </p:cTn>
                              </p:par>
                            </p:childTnLst>
                          </p:cTn>
                        </p:par>
                      </p:childTnLst>
                    </p:cTn>
                  </p:par>
                </p:childTnLst>
              </p:cTn>
              <p:nextCondLst>
                <p:cond evt="onClick" delay="0">
                  <p:tgtEl>
                    <p:spTgt spid="3"/>
                  </p:tgtEl>
                </p:cond>
              </p:nextCondLst>
            </p:seq>
          </p:childTnLst>
        </p:cTn>
      </p:par>
    </p:tnLst>
    <p:bldLst>
      <p:bldP spid="5" grpId="0"/>
      <p:bldP spid="11"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D26D-968F-1D8F-6125-6BFC78BAD83F}"/>
              </a:ext>
            </a:extLst>
          </p:cNvPr>
          <p:cNvSpPr>
            <a:spLocks noGrp="1"/>
          </p:cNvSpPr>
          <p:nvPr>
            <p:ph type="title"/>
          </p:nvPr>
        </p:nvSpPr>
        <p:spPr>
          <a:xfrm>
            <a:off x="224785" y="-21738"/>
            <a:ext cx="10515600" cy="1325563"/>
          </a:xfrm>
        </p:spPr>
        <p:txBody>
          <a:bodyPr/>
          <a:lstStyle/>
          <a:p>
            <a:r>
              <a:rPr lang="en-US" dirty="0">
                <a:latin typeface="Garamond" panose="02020404030301010803" pitchFamily="18" charset="0"/>
              </a:rPr>
              <a:t>Transcribing increasing &amp; decreasing volume</a:t>
            </a:r>
          </a:p>
        </p:txBody>
      </p:sp>
      <p:sp>
        <p:nvSpPr>
          <p:cNvPr id="5" name="TextBox 4">
            <a:extLst>
              <a:ext uri="{FF2B5EF4-FFF2-40B4-BE49-F238E27FC236}">
                <a16:creationId xmlns:a16="http://schemas.microsoft.com/office/drawing/2014/main" id="{741FA0BB-C156-30AC-2109-8F13DFDF17D0}"/>
              </a:ext>
            </a:extLst>
          </p:cNvPr>
          <p:cNvSpPr txBox="1"/>
          <p:nvPr/>
        </p:nvSpPr>
        <p:spPr>
          <a:xfrm>
            <a:off x="2341736" y="2307337"/>
            <a:ext cx="7707559" cy="523220"/>
          </a:xfrm>
          <a:prstGeom prst="rect">
            <a:avLst/>
          </a:prstGeom>
          <a:noFill/>
        </p:spPr>
        <p:txBody>
          <a:bodyPr wrap="none" rtlCol="0">
            <a:spAutoFit/>
          </a:bodyPr>
          <a:lstStyle/>
          <a:p>
            <a:r>
              <a:rPr lang="en-US" sz="2800" dirty="0"/>
              <a:t>Here’s how we could represent this quieter volume:</a:t>
            </a:r>
          </a:p>
        </p:txBody>
      </p:sp>
      <p:sp>
        <p:nvSpPr>
          <p:cNvPr id="11" name="TextBox 10">
            <a:extLst>
              <a:ext uri="{FF2B5EF4-FFF2-40B4-BE49-F238E27FC236}">
                <a16:creationId xmlns:a16="http://schemas.microsoft.com/office/drawing/2014/main" id="{C3F48C50-25B5-3C6E-2417-ECF3B20CFE8A}"/>
              </a:ext>
            </a:extLst>
          </p:cNvPr>
          <p:cNvSpPr txBox="1"/>
          <p:nvPr/>
        </p:nvSpPr>
        <p:spPr>
          <a:xfrm>
            <a:off x="416591" y="1092136"/>
            <a:ext cx="7014724" cy="954107"/>
          </a:xfrm>
          <a:prstGeom prst="rect">
            <a:avLst/>
          </a:prstGeom>
          <a:noFill/>
        </p:spPr>
        <p:txBody>
          <a:bodyPr wrap="square" rtlCol="0">
            <a:spAutoFit/>
          </a:bodyPr>
          <a:lstStyle/>
          <a:p>
            <a:r>
              <a:rPr lang="en-US" sz="2800" dirty="0"/>
              <a:t>We can use </a:t>
            </a:r>
            <a:r>
              <a:rPr lang="en-US" sz="2800" dirty="0" err="1"/>
              <a:t>colours</a:t>
            </a:r>
            <a:r>
              <a:rPr lang="en-US" sz="2800" dirty="0"/>
              <a:t> on our transcription to show increasing and decreasing volume. </a:t>
            </a:r>
          </a:p>
        </p:txBody>
      </p:sp>
      <p:sp>
        <p:nvSpPr>
          <p:cNvPr id="6" name="TextBox 5">
            <a:extLst>
              <a:ext uri="{FF2B5EF4-FFF2-40B4-BE49-F238E27FC236}">
                <a16:creationId xmlns:a16="http://schemas.microsoft.com/office/drawing/2014/main" id="{DACF92C3-768D-4D38-4AB3-EBAB10D6A61F}"/>
              </a:ext>
            </a:extLst>
          </p:cNvPr>
          <p:cNvSpPr txBox="1"/>
          <p:nvPr/>
        </p:nvSpPr>
        <p:spPr>
          <a:xfrm>
            <a:off x="8575933" y="1092136"/>
            <a:ext cx="2946725" cy="769441"/>
          </a:xfrm>
          <a:prstGeom prst="rect">
            <a:avLst/>
          </a:prstGeom>
          <a:noFill/>
        </p:spPr>
        <p:txBody>
          <a:bodyPr wrap="square" rtlCol="0">
            <a:spAutoFit/>
          </a:bodyPr>
          <a:lstStyle/>
          <a:p>
            <a:r>
              <a:rPr lang="en-US" sz="4400" dirty="0">
                <a:solidFill>
                  <a:srgbClr val="76D6FF"/>
                </a:solidFill>
              </a:rPr>
              <a:t>blue</a:t>
            </a:r>
            <a:r>
              <a:rPr lang="en-US" sz="4000" dirty="0"/>
              <a:t> = quiet</a:t>
            </a:r>
          </a:p>
        </p:txBody>
      </p:sp>
      <p:pic>
        <p:nvPicPr>
          <p:cNvPr id="8" name="Graphic 7" descr="Splash with solid fill">
            <a:extLst>
              <a:ext uri="{FF2B5EF4-FFF2-40B4-BE49-F238E27FC236}">
                <a16:creationId xmlns:a16="http://schemas.microsoft.com/office/drawing/2014/main" id="{93257C1D-F5FA-766E-E168-5780159D82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17183" y="845915"/>
            <a:ext cx="1537252" cy="1537252"/>
          </a:xfrm>
          <a:prstGeom prst="rect">
            <a:avLst/>
          </a:prstGeom>
        </p:spPr>
      </p:pic>
      <p:sp>
        <p:nvSpPr>
          <p:cNvPr id="13" name="Rectangle 12">
            <a:extLst>
              <a:ext uri="{FF2B5EF4-FFF2-40B4-BE49-F238E27FC236}">
                <a16:creationId xmlns:a16="http://schemas.microsoft.com/office/drawing/2014/main" id="{10EA36A3-B3DE-0905-859A-0B4045B1CD69}"/>
              </a:ext>
            </a:extLst>
          </p:cNvPr>
          <p:cNvSpPr/>
          <p:nvPr/>
        </p:nvSpPr>
        <p:spPr>
          <a:xfrm>
            <a:off x="1006506" y="3250819"/>
            <a:ext cx="9733879" cy="318384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full ppt version blue crescendo ">
            <a:hlinkClick r:id="" action="ppaction://media"/>
            <a:extLst>
              <a:ext uri="{FF2B5EF4-FFF2-40B4-BE49-F238E27FC236}">
                <a16:creationId xmlns:a16="http://schemas.microsoft.com/office/drawing/2014/main" id="{07EC23AB-6EA8-7F79-8ABA-D41CC61DA81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899709" y="3435485"/>
            <a:ext cx="7707559" cy="2789639"/>
          </a:xfrm>
          <a:prstGeom prst="rect">
            <a:avLst/>
          </a:prstGeom>
        </p:spPr>
      </p:pic>
    </p:spTree>
    <p:extLst>
      <p:ext uri="{BB962C8B-B14F-4D97-AF65-F5344CB8AC3E}">
        <p14:creationId xmlns:p14="http://schemas.microsoft.com/office/powerpoint/2010/main" val="265282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359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4"/>
                </p:tgtEl>
              </p:cMediaNode>
            </p:video>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4"/>
                                        </p:tgtEl>
                                      </p:cBhvr>
                                    </p:cmd>
                                  </p:childTnLst>
                                </p:cTn>
                              </p:par>
                            </p:childTnLst>
                          </p:cTn>
                        </p:par>
                      </p:childTnLst>
                    </p:cTn>
                  </p:par>
                </p:childTnLst>
              </p:cTn>
              <p:nextCondLst>
                <p:cond evt="onClick" delay="0">
                  <p:tgtEl>
                    <p:spTgt spid="4"/>
                  </p:tgtEl>
                </p:cond>
              </p:nextCondLst>
            </p:seq>
          </p:childTnLst>
        </p:cTn>
      </p:par>
    </p:tnLst>
    <p:bldLst>
      <p:bldP spid="5" grpId="0"/>
      <p:bldP spid="11"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710CEFD7-9AFB-B2F6-1920-D5D0F6CFDF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9854" y="110273"/>
            <a:ext cx="4945340" cy="6637454"/>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9B8C7EBB-608F-CF5F-8CE5-0C06F47564A2}"/>
              </a:ext>
            </a:extLst>
          </p:cNvPr>
          <p:cNvSpPr txBox="1"/>
          <p:nvPr/>
        </p:nvSpPr>
        <p:spPr>
          <a:xfrm>
            <a:off x="6095996" y="5828211"/>
            <a:ext cx="5102087" cy="646331"/>
          </a:xfrm>
          <a:prstGeom prst="rect">
            <a:avLst/>
          </a:prstGeom>
          <a:noFill/>
        </p:spPr>
        <p:txBody>
          <a:bodyPr wrap="square" rtlCol="0">
            <a:spAutoFit/>
          </a:bodyPr>
          <a:lstStyle/>
          <a:p>
            <a:r>
              <a:rPr lang="en-US" dirty="0"/>
              <a:t>Is the background noise quiet or loud? Does it change in volume or stay the same?  </a:t>
            </a:r>
          </a:p>
        </p:txBody>
      </p:sp>
      <p:sp>
        <p:nvSpPr>
          <p:cNvPr id="8" name="TextBox 7">
            <a:extLst>
              <a:ext uri="{FF2B5EF4-FFF2-40B4-BE49-F238E27FC236}">
                <a16:creationId xmlns:a16="http://schemas.microsoft.com/office/drawing/2014/main" id="{4BE98E8F-1E6E-8C97-B84A-DC6672DF38C7}"/>
              </a:ext>
            </a:extLst>
          </p:cNvPr>
          <p:cNvSpPr txBox="1"/>
          <p:nvPr/>
        </p:nvSpPr>
        <p:spPr>
          <a:xfrm>
            <a:off x="6096000" y="5016707"/>
            <a:ext cx="5644027" cy="646331"/>
          </a:xfrm>
          <a:prstGeom prst="rect">
            <a:avLst/>
          </a:prstGeom>
          <a:noFill/>
        </p:spPr>
        <p:txBody>
          <a:bodyPr wrap="square" rtlCol="0">
            <a:spAutoFit/>
          </a:bodyPr>
          <a:lstStyle/>
          <a:p>
            <a:r>
              <a:rPr lang="en-US" dirty="0"/>
              <a:t>How loud are the birds? Are they all singing at the same volume?</a:t>
            </a:r>
          </a:p>
        </p:txBody>
      </p:sp>
      <p:sp>
        <p:nvSpPr>
          <p:cNvPr id="9" name="TextBox 8">
            <a:extLst>
              <a:ext uri="{FF2B5EF4-FFF2-40B4-BE49-F238E27FC236}">
                <a16:creationId xmlns:a16="http://schemas.microsoft.com/office/drawing/2014/main" id="{9D5A222C-2B21-E676-EE27-C0B0FF841B0E}"/>
              </a:ext>
            </a:extLst>
          </p:cNvPr>
          <p:cNvSpPr txBox="1"/>
          <p:nvPr/>
        </p:nvSpPr>
        <p:spPr>
          <a:xfrm>
            <a:off x="6095999" y="4184383"/>
            <a:ext cx="5644027" cy="646331"/>
          </a:xfrm>
          <a:prstGeom prst="rect">
            <a:avLst/>
          </a:prstGeom>
          <a:noFill/>
        </p:spPr>
        <p:txBody>
          <a:bodyPr wrap="square" rtlCol="0">
            <a:spAutoFit/>
          </a:bodyPr>
          <a:lstStyle/>
          <a:p>
            <a:r>
              <a:rPr lang="en-US" dirty="0"/>
              <a:t>Is the tambourine being shaken or tapped hard or softly? Does the shaking make a louder noise than the tapping?</a:t>
            </a:r>
          </a:p>
        </p:txBody>
      </p:sp>
      <p:sp>
        <p:nvSpPr>
          <p:cNvPr id="10" name="TextBox 9">
            <a:extLst>
              <a:ext uri="{FF2B5EF4-FFF2-40B4-BE49-F238E27FC236}">
                <a16:creationId xmlns:a16="http://schemas.microsoft.com/office/drawing/2014/main" id="{F171C4B2-C929-7798-F8F8-23D25E74E360}"/>
              </a:ext>
            </a:extLst>
          </p:cNvPr>
          <p:cNvSpPr txBox="1"/>
          <p:nvPr/>
        </p:nvSpPr>
        <p:spPr>
          <a:xfrm>
            <a:off x="6095996" y="1870817"/>
            <a:ext cx="5644027" cy="1200329"/>
          </a:xfrm>
          <a:prstGeom prst="rect">
            <a:avLst/>
          </a:prstGeom>
          <a:noFill/>
        </p:spPr>
        <p:txBody>
          <a:bodyPr wrap="square" rtlCol="0">
            <a:spAutoFit/>
          </a:bodyPr>
          <a:lstStyle/>
          <a:p>
            <a:r>
              <a:rPr lang="en-US" dirty="0"/>
              <a:t>Three women: If your women are talking or singing, are they doing it quietly or loudly? Are they all talking at once? If they start clapping, what will this do to the volume of your soundscape?</a:t>
            </a:r>
          </a:p>
        </p:txBody>
      </p:sp>
      <p:sp>
        <p:nvSpPr>
          <p:cNvPr id="11" name="TextBox 10">
            <a:extLst>
              <a:ext uri="{FF2B5EF4-FFF2-40B4-BE49-F238E27FC236}">
                <a16:creationId xmlns:a16="http://schemas.microsoft.com/office/drawing/2014/main" id="{622D1C12-C85D-6C85-C5C6-9C9E4C4C2C3F}"/>
              </a:ext>
            </a:extLst>
          </p:cNvPr>
          <p:cNvSpPr txBox="1"/>
          <p:nvPr/>
        </p:nvSpPr>
        <p:spPr>
          <a:xfrm>
            <a:off x="6095997" y="3219972"/>
            <a:ext cx="5644027" cy="923330"/>
          </a:xfrm>
          <a:prstGeom prst="rect">
            <a:avLst/>
          </a:prstGeom>
          <a:noFill/>
        </p:spPr>
        <p:txBody>
          <a:bodyPr wrap="square" rtlCol="0">
            <a:spAutoFit/>
          </a:bodyPr>
          <a:lstStyle/>
          <a:p>
            <a:r>
              <a:rPr lang="en-US" dirty="0"/>
              <a:t>Tanbur player: Is the instrument playing at the same volume all the time, or does its volume increase or decrease over time?</a:t>
            </a:r>
          </a:p>
        </p:txBody>
      </p:sp>
      <p:sp>
        <p:nvSpPr>
          <p:cNvPr id="2" name="Title 1">
            <a:extLst>
              <a:ext uri="{FF2B5EF4-FFF2-40B4-BE49-F238E27FC236}">
                <a16:creationId xmlns:a16="http://schemas.microsoft.com/office/drawing/2014/main" id="{3BC15C38-9D33-56B2-B826-DC9880258746}"/>
              </a:ext>
            </a:extLst>
          </p:cNvPr>
          <p:cNvSpPr txBox="1">
            <a:spLocks/>
          </p:cNvSpPr>
          <p:nvPr/>
        </p:nvSpPr>
        <p:spPr>
          <a:xfrm>
            <a:off x="5558117" y="232897"/>
            <a:ext cx="6639335" cy="1506581"/>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latin typeface="Garamond" panose="02020404030301010803" pitchFamily="18" charset="0"/>
              </a:rPr>
              <a:t>Transcribing volume onto our imaginary soundscapes</a:t>
            </a:r>
          </a:p>
        </p:txBody>
      </p:sp>
    </p:spTree>
    <p:extLst>
      <p:ext uri="{BB962C8B-B14F-4D97-AF65-F5344CB8AC3E}">
        <p14:creationId xmlns:p14="http://schemas.microsoft.com/office/powerpoint/2010/main" val="17115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FDEBCC-86C7-FDD0-69AF-094B71E52D02}"/>
              </a:ext>
            </a:extLst>
          </p:cNvPr>
          <p:cNvSpPr txBox="1"/>
          <p:nvPr/>
        </p:nvSpPr>
        <p:spPr>
          <a:xfrm>
            <a:off x="2078181" y="1997839"/>
            <a:ext cx="8035637" cy="2862322"/>
          </a:xfrm>
          <a:prstGeom prst="rect">
            <a:avLst/>
          </a:prstGeom>
          <a:noFill/>
        </p:spPr>
        <p:txBody>
          <a:bodyPr wrap="square" rtlCol="0">
            <a:spAutoFit/>
          </a:bodyPr>
          <a:lstStyle/>
          <a:p>
            <a:pPr algn="ctr"/>
            <a:r>
              <a:rPr lang="en-US" sz="3600" dirty="0"/>
              <a:t>Now that you’ve used </a:t>
            </a:r>
            <a:r>
              <a:rPr lang="en-US" sz="3600" dirty="0" err="1"/>
              <a:t>colour</a:t>
            </a:r>
            <a:r>
              <a:rPr lang="en-US" sz="3600" dirty="0"/>
              <a:t> on your lines to record changing volume on your soundscape, our musician can use these lines as inspiration to play back the sounds you’ve imagined.</a:t>
            </a:r>
          </a:p>
        </p:txBody>
      </p:sp>
      <p:sp>
        <p:nvSpPr>
          <p:cNvPr id="5" name="TextBox 4">
            <a:extLst>
              <a:ext uri="{FF2B5EF4-FFF2-40B4-BE49-F238E27FC236}">
                <a16:creationId xmlns:a16="http://schemas.microsoft.com/office/drawing/2014/main" id="{FB057D4D-6633-1B98-B37F-E90FAD954721}"/>
              </a:ext>
            </a:extLst>
          </p:cNvPr>
          <p:cNvSpPr txBox="1"/>
          <p:nvPr/>
        </p:nvSpPr>
        <p:spPr>
          <a:xfrm>
            <a:off x="2942539" y="5328303"/>
            <a:ext cx="6306919" cy="369332"/>
          </a:xfrm>
          <a:prstGeom prst="rect">
            <a:avLst/>
          </a:prstGeom>
          <a:noFill/>
        </p:spPr>
        <p:txBody>
          <a:bodyPr wrap="none" rtlCol="0">
            <a:spAutoFit/>
          </a:bodyPr>
          <a:lstStyle/>
          <a:p>
            <a:r>
              <a:rPr lang="en-US" dirty="0"/>
              <a:t>[music specialist takes a selection of student work and interprets]</a:t>
            </a:r>
          </a:p>
        </p:txBody>
      </p:sp>
      <p:sp>
        <p:nvSpPr>
          <p:cNvPr id="6" name="Title 1">
            <a:extLst>
              <a:ext uri="{FF2B5EF4-FFF2-40B4-BE49-F238E27FC236}">
                <a16:creationId xmlns:a16="http://schemas.microsoft.com/office/drawing/2014/main" id="{2F636D26-A409-1E99-8182-8A9E3FAAD326}"/>
              </a:ext>
            </a:extLst>
          </p:cNvPr>
          <p:cNvSpPr txBox="1">
            <a:spLocks/>
          </p:cNvSpPr>
          <p:nvPr/>
        </p:nvSpPr>
        <p:spPr>
          <a:xfrm>
            <a:off x="179295" y="0"/>
            <a:ext cx="11229264" cy="11603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latin typeface="Garamond" panose="02020404030301010803" pitchFamily="18" charset="0"/>
              </a:rPr>
              <a:t>Playing back your transcriptions</a:t>
            </a:r>
          </a:p>
        </p:txBody>
      </p:sp>
    </p:spTree>
    <p:extLst>
      <p:ext uri="{BB962C8B-B14F-4D97-AF65-F5344CB8AC3E}">
        <p14:creationId xmlns:p14="http://schemas.microsoft.com/office/powerpoint/2010/main" val="2176709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FDEBCC-86C7-FDD0-69AF-094B71E52D02}"/>
              </a:ext>
            </a:extLst>
          </p:cNvPr>
          <p:cNvSpPr txBox="1"/>
          <p:nvPr/>
        </p:nvSpPr>
        <p:spPr>
          <a:xfrm>
            <a:off x="382750" y="1714362"/>
            <a:ext cx="11025809" cy="1200329"/>
          </a:xfrm>
          <a:prstGeom prst="rect">
            <a:avLst/>
          </a:prstGeom>
          <a:noFill/>
        </p:spPr>
        <p:txBody>
          <a:bodyPr wrap="square" rtlCol="0">
            <a:spAutoFit/>
          </a:bodyPr>
          <a:lstStyle/>
          <a:p>
            <a:pPr algn="ctr"/>
            <a:r>
              <a:rPr lang="en-US" sz="3600" dirty="0"/>
              <a:t>Our musician is going to take your soundscape transcripts and put them all together as one piece of music.</a:t>
            </a:r>
          </a:p>
        </p:txBody>
      </p:sp>
      <p:sp>
        <p:nvSpPr>
          <p:cNvPr id="6" name="Title 1">
            <a:extLst>
              <a:ext uri="{FF2B5EF4-FFF2-40B4-BE49-F238E27FC236}">
                <a16:creationId xmlns:a16="http://schemas.microsoft.com/office/drawing/2014/main" id="{2F636D26-A409-1E99-8182-8A9E3FAAD326}"/>
              </a:ext>
            </a:extLst>
          </p:cNvPr>
          <p:cNvSpPr txBox="1">
            <a:spLocks/>
          </p:cNvSpPr>
          <p:nvPr/>
        </p:nvSpPr>
        <p:spPr>
          <a:xfrm>
            <a:off x="179295" y="0"/>
            <a:ext cx="11229264" cy="11603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latin typeface="Garamond" panose="02020404030301010803" pitchFamily="18" charset="0"/>
              </a:rPr>
              <a:t>What happens next</a:t>
            </a:r>
          </a:p>
        </p:txBody>
      </p:sp>
      <p:sp>
        <p:nvSpPr>
          <p:cNvPr id="2" name="TextBox 1">
            <a:extLst>
              <a:ext uri="{FF2B5EF4-FFF2-40B4-BE49-F238E27FC236}">
                <a16:creationId xmlns:a16="http://schemas.microsoft.com/office/drawing/2014/main" id="{EEC35552-60AE-8BAA-3506-418BB26FC565}"/>
              </a:ext>
            </a:extLst>
          </p:cNvPr>
          <p:cNvSpPr txBox="1"/>
          <p:nvPr/>
        </p:nvSpPr>
        <p:spPr>
          <a:xfrm>
            <a:off x="668453" y="3640965"/>
            <a:ext cx="10454402" cy="1754326"/>
          </a:xfrm>
          <a:prstGeom prst="rect">
            <a:avLst/>
          </a:prstGeom>
          <a:noFill/>
        </p:spPr>
        <p:txBody>
          <a:bodyPr wrap="square" rtlCol="0">
            <a:spAutoFit/>
          </a:bodyPr>
          <a:lstStyle/>
          <a:p>
            <a:pPr algn="ctr"/>
            <a:r>
              <a:rPr lang="en-US" sz="3600" dirty="0"/>
              <a:t>You’ll then present your musical composition, which will be performed by professional musicians, in a concert at your school.</a:t>
            </a:r>
          </a:p>
        </p:txBody>
      </p:sp>
    </p:spTree>
    <p:extLst>
      <p:ext uri="{BB962C8B-B14F-4D97-AF65-F5344CB8AC3E}">
        <p14:creationId xmlns:p14="http://schemas.microsoft.com/office/powerpoint/2010/main" val="3139900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BF1388-5697-1F5C-724C-C88715169E49}"/>
              </a:ext>
            </a:extLst>
          </p:cNvPr>
          <p:cNvSpPr>
            <a:spLocks noGrp="1"/>
          </p:cNvSpPr>
          <p:nvPr>
            <p:ph type="title"/>
          </p:nvPr>
        </p:nvSpPr>
        <p:spPr>
          <a:xfrm>
            <a:off x="640080" y="325369"/>
            <a:ext cx="4368602" cy="1956841"/>
          </a:xfrm>
        </p:spPr>
        <p:txBody>
          <a:bodyPr anchor="b">
            <a:normAutofit/>
          </a:bodyPr>
          <a:lstStyle/>
          <a:p>
            <a:r>
              <a:rPr lang="en-US" sz="5400">
                <a:latin typeface="Garamond" panose="02020404030301010803" pitchFamily="18" charset="0"/>
              </a:rPr>
              <a:t>Plenary</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9E03DA-9A8D-6703-906B-63DCE84B7FC4}"/>
              </a:ext>
            </a:extLst>
          </p:cNvPr>
          <p:cNvSpPr>
            <a:spLocks noGrp="1"/>
          </p:cNvSpPr>
          <p:nvPr>
            <p:ph idx="1"/>
          </p:nvPr>
        </p:nvSpPr>
        <p:spPr>
          <a:xfrm>
            <a:off x="640080" y="2872899"/>
            <a:ext cx="4243589" cy="3320668"/>
          </a:xfrm>
        </p:spPr>
        <p:txBody>
          <a:bodyPr>
            <a:normAutofit/>
          </a:bodyPr>
          <a:lstStyle/>
          <a:p>
            <a:r>
              <a:rPr lang="en-US" sz="2200" dirty="0"/>
              <a:t>What is ‘volume’?</a:t>
            </a:r>
          </a:p>
          <a:p>
            <a:r>
              <a:rPr lang="en-US" sz="2200" dirty="0"/>
              <a:t>How did you show an increase in volume in your soundscape notation?</a:t>
            </a:r>
          </a:p>
          <a:p>
            <a:r>
              <a:rPr lang="en-US" sz="2200" dirty="0"/>
              <a:t>How did you show a decrease in volume in your soundscape notation?</a:t>
            </a:r>
          </a:p>
          <a:p>
            <a:endParaRPr lang="en-US" sz="2200" dirty="0"/>
          </a:p>
        </p:txBody>
      </p:sp>
      <p:pic>
        <p:nvPicPr>
          <p:cNvPr id="4" name="Picture 3" descr="A group of women in traditional clothing&#10;&#10;Description automatically generated">
            <a:extLst>
              <a:ext uri="{FF2B5EF4-FFF2-40B4-BE49-F238E27FC236}">
                <a16:creationId xmlns:a16="http://schemas.microsoft.com/office/drawing/2014/main" id="{4B4FDB31-70D7-F8C6-134F-F9DCAE950D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13459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43646</TotalTime>
  <Words>553</Words>
  <Application>Microsoft Macintosh PowerPoint</Application>
  <PresentationFormat>Widescreen</PresentationFormat>
  <Paragraphs>56</Paragraphs>
  <Slides>11</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Garamond</vt:lpstr>
      <vt:lpstr>Office Theme</vt:lpstr>
      <vt:lpstr>PowerPoint Presentation</vt:lpstr>
      <vt:lpstr>Key terms warm-up</vt:lpstr>
      <vt:lpstr>Our soundscape</vt:lpstr>
      <vt:lpstr>Our soundscape</vt:lpstr>
      <vt:lpstr>Transcribing increasing &amp; decreasing volume</vt:lpstr>
      <vt:lpstr>Transcribing increasing &amp; decreasing volume</vt:lpstr>
      <vt:lpstr>Transcribing increasing &amp; decreasing volume</vt:lpstr>
      <vt:lpstr>PowerPoint Presentation</vt:lpstr>
      <vt:lpstr>PowerPoint Presentation</vt:lpstr>
      <vt:lpstr>PowerPoint Presentation</vt:lpstr>
      <vt:lpstr>Plenary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 Andrew</dc:creator>
  <cp:lastModifiedBy>Charlie Andrew</cp:lastModifiedBy>
  <cp:revision>84</cp:revision>
  <dcterms:created xsi:type="dcterms:W3CDTF">2023-10-31T15:57:37Z</dcterms:created>
  <dcterms:modified xsi:type="dcterms:W3CDTF">2024-03-25T13:42:36Z</dcterms:modified>
</cp:coreProperties>
</file>