
<file path=[Content_Types].xml><?xml version="1.0" encoding="utf-8"?>
<Types xmlns="http://schemas.openxmlformats.org/package/2006/content-types">
  <Default Extension="jpeg" ContentType="image/jpeg"/>
  <Default Extension="mov" ContentType="video/quicktime"/>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61" r:id="rId3"/>
    <p:sldId id="257" r:id="rId4"/>
    <p:sldId id="259" r:id="rId5"/>
    <p:sldId id="258" r:id="rId6"/>
    <p:sldId id="256" r:id="rId7"/>
    <p:sldId id="263" r:id="rId8"/>
    <p:sldId id="260" r:id="rId9"/>
    <p:sldId id="265" r:id="rId10"/>
    <p:sldId id="268" r:id="rId11"/>
    <p:sldId id="266" r:id="rId12"/>
    <p:sldId id="269" r:id="rId13"/>
    <p:sldId id="270" r:id="rId14"/>
    <p:sldId id="271" r:id="rId15"/>
    <p:sldId id="272" r:id="rId16"/>
    <p:sldId id="274" r:id="rId17"/>
    <p:sldId id="26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15"/>
    <p:restoredTop sz="95928"/>
  </p:normalViewPr>
  <p:slideViewPr>
    <p:cSldViewPr snapToGrid="0">
      <p:cViewPr>
        <p:scale>
          <a:sx n="81" d="100"/>
          <a:sy n="81" d="100"/>
        </p:scale>
        <p:origin x="168" y="9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157-5EC3-9C07-A6F8-C72F8142AC8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E739A6-24D5-4B5F-7584-612CF8F588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E964A6-99AB-E7F4-B58E-D60C388982FF}"/>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E978E86F-74B7-9EFD-4A10-5E331BFAD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92B74-0622-4175-06F9-EFCF8D8F1BA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858935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E012-93EC-6C1B-DD99-5D998604A29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8FEAB9-2A13-1091-3D5C-6C6957496F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FF575-1DA7-414D-1C5D-19913A4EE403}"/>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35FEDB6A-0196-3725-6F51-3A67BCCE0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92172-4A94-4370-47BA-C89874135338}"/>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05466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53A2-DE2E-BE23-63F8-1D7EC889DB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67E983F-B84C-C80B-779A-1A56AC09F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E6F7D1-AB3D-E73D-7DAD-2736E71315F1}"/>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2C74666D-245A-2A14-0108-97D91AEA20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2543F-D06E-3E4B-E988-A6345405027E}"/>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66714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F725-D65F-46BC-4F37-494734F5A8D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7CA21E-8869-CDC7-9104-062E7194EB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5D28C8A-9DD4-FA55-A8CE-2FA2C5D9466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BCE7B04-DB0F-6AF8-4AF7-DB36904AEDC7}"/>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6" name="Footer Placeholder 5">
            <a:extLst>
              <a:ext uri="{FF2B5EF4-FFF2-40B4-BE49-F238E27FC236}">
                <a16:creationId xmlns:a16="http://schemas.microsoft.com/office/drawing/2014/main" id="{E3EC4410-CA79-8A45-1835-9BCB1DCAD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3927D-DFE6-9717-F41D-25E3E2CB60BA}"/>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6523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327A-D1AF-6047-760B-8192BD4CA28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E89E55-0590-4335-A72B-D7B1CBD20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E56C75A-99D0-21FB-BA49-7A87B20FA5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B75FA2-F8E4-8101-4279-EB1B12D01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99B501-8BE5-409F-DF00-D7BD83073E4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7E719BF-8CE5-27EB-C440-A6E31640FE8C}"/>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8" name="Footer Placeholder 7">
            <a:extLst>
              <a:ext uri="{FF2B5EF4-FFF2-40B4-BE49-F238E27FC236}">
                <a16:creationId xmlns:a16="http://schemas.microsoft.com/office/drawing/2014/main" id="{F5C33F45-7038-149D-EBA4-D654FB8ACF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9126C-E7FF-C6EF-E116-DFF4B25575A4}"/>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96774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D25F-D17C-8C7E-838B-F1BBF93AE90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32C2F26-D251-7F59-DC45-145BFC6DF589}"/>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4" name="Footer Placeholder 3">
            <a:extLst>
              <a:ext uri="{FF2B5EF4-FFF2-40B4-BE49-F238E27FC236}">
                <a16:creationId xmlns:a16="http://schemas.microsoft.com/office/drawing/2014/main" id="{03E828C1-5066-0D85-88AC-E9571A4C72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E56754-D2E5-0DF4-D8EB-E63153C0FA9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0803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DB0F2-703E-26E1-9A39-DA6C9A52D58A}"/>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3" name="Footer Placeholder 2">
            <a:extLst>
              <a:ext uri="{FF2B5EF4-FFF2-40B4-BE49-F238E27FC236}">
                <a16:creationId xmlns:a16="http://schemas.microsoft.com/office/drawing/2014/main" id="{4E214F5C-0AA2-F779-D4EB-0E82BF4F1E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AC151D-D96A-294F-FD80-5B4EDD5A8E61}"/>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4394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4BBB-A7EC-71EF-D25F-48E25709708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4A9005-7C9E-80BB-41CB-2BF04A621D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819701E-581A-300C-088E-78B76F58A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8FAD0F-EED4-9D62-1717-010DC5A3F827}"/>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6" name="Footer Placeholder 5">
            <a:extLst>
              <a:ext uri="{FF2B5EF4-FFF2-40B4-BE49-F238E27FC236}">
                <a16:creationId xmlns:a16="http://schemas.microsoft.com/office/drawing/2014/main" id="{F26A93F5-7137-769C-D684-215B45860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F7EC43-9338-7AC1-4D36-2210A4B632B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14472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9D47-C96E-74DB-F70D-DC39CEC3F68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EF3972C-86AB-FC85-8B89-BB2403FDC3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0EE3ED-CC5A-DFB3-3090-D2EA94502C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2D92F1-6572-9879-074B-9869C79669A2}"/>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6" name="Footer Placeholder 5">
            <a:extLst>
              <a:ext uri="{FF2B5EF4-FFF2-40B4-BE49-F238E27FC236}">
                <a16:creationId xmlns:a16="http://schemas.microsoft.com/office/drawing/2014/main" id="{78020E09-591B-5AFB-670F-CA0DEA5323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824DB6-6434-B4D8-7B01-0607620EFBAD}"/>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21911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ED9A-C7A5-F613-40B5-147DDEBE10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0C3097-D735-3238-19B4-C5D9533CB60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7B36F8-AE1D-FB77-0CB0-11D07C0A61BC}"/>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C47366FF-CB4F-4882-9C8B-5057AAC78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71FF7-AE5C-965B-5551-D042E23499F2}"/>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51776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797C27-30A9-18DD-29F8-181287F9E17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0DE9BEF-7F79-19A8-B8D3-1EB3B779F01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CE58BB-606B-F941-3223-B4A337C2094D}"/>
              </a:ext>
            </a:extLst>
          </p:cNvPr>
          <p:cNvSpPr>
            <a:spLocks noGrp="1"/>
          </p:cNvSpPr>
          <p:nvPr>
            <p:ph type="dt" sz="half" idx="10"/>
          </p:nvPr>
        </p:nvSpPr>
        <p:spPr/>
        <p:txBody>
          <a:body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0F828682-F026-5462-E8F4-CDE41C7F9B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99DB7-1674-3CE1-AFD0-D5458068CDD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42566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30773-A86B-DA10-34D8-7AADB75D39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06F58F-78F8-48EF-3242-50CB9F9550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D26A55-96D2-9A54-476C-DFE9D187BD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6F4FE-057C-A247-A943-10918DA93D3E}" type="datetimeFigureOut">
              <a:rPr lang="en-US" smtClean="0"/>
              <a:t>4/22/24</a:t>
            </a:fld>
            <a:endParaRPr lang="en-US"/>
          </a:p>
        </p:txBody>
      </p:sp>
      <p:sp>
        <p:nvSpPr>
          <p:cNvPr id="5" name="Footer Placeholder 4">
            <a:extLst>
              <a:ext uri="{FF2B5EF4-FFF2-40B4-BE49-F238E27FC236}">
                <a16:creationId xmlns:a16="http://schemas.microsoft.com/office/drawing/2014/main" id="{D39E7D73-5170-A7B4-A6B6-3979D90A0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E9D9-FE12-5CC0-FDE1-4B3377F100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4BCEA-64EB-494C-80B9-B42E2F4988F7}" type="slidenum">
              <a:rPr lang="en-US" smtClean="0"/>
              <a:t>‹#›</a:t>
            </a:fld>
            <a:endParaRPr lang="en-US"/>
          </a:p>
        </p:txBody>
      </p:sp>
      <p:pic>
        <p:nvPicPr>
          <p:cNvPr id="7" name="Picture 6" descr="A black background with blue text&#10;&#10;Description automatically generated">
            <a:extLst>
              <a:ext uri="{FF2B5EF4-FFF2-40B4-BE49-F238E27FC236}">
                <a16:creationId xmlns:a16="http://schemas.microsoft.com/office/drawing/2014/main" id="{EEE657F1-2D08-ED8D-C7E5-3C8C263ADA8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158725" y="6504574"/>
            <a:ext cx="1033275" cy="396288"/>
          </a:xfrm>
          <a:prstGeom prst="rect">
            <a:avLst/>
          </a:prstGeom>
        </p:spPr>
      </p:pic>
    </p:spTree>
    <p:extLst>
      <p:ext uri="{BB962C8B-B14F-4D97-AF65-F5344CB8AC3E}">
        <p14:creationId xmlns:p14="http://schemas.microsoft.com/office/powerpoint/2010/main" val="149038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ov"/><Relationship Id="rId7" Type="http://schemas.openxmlformats.org/officeDocument/2006/relationships/image" Target="../media/image5.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video" Target="../media/media2.mov"/><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mov"/><Relationship Id="rId7" Type="http://schemas.openxmlformats.org/officeDocument/2006/relationships/image" Target="../media/image8.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video" Target="../media/media4.mov"/><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6.mp3"/><Relationship Id="rId7"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12.jpeg"/><Relationship Id="rId5" Type="http://schemas.microsoft.com/office/2007/relationships/media" Target="../media/media7.mp3"/><Relationship Id="rId10" Type="http://schemas.openxmlformats.org/officeDocument/2006/relationships/image" Target="../media/image11.jpeg"/><Relationship Id="rId4" Type="http://schemas.openxmlformats.org/officeDocument/2006/relationships/audio" Target="../media/media6.mp3"/><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6.png"/><Relationship Id="rId5" Type="http://schemas.openxmlformats.org/officeDocument/2006/relationships/image" Target="../media/image18.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12">
            <a:extLst>
              <a:ext uri="{FF2B5EF4-FFF2-40B4-BE49-F238E27FC236}">
                <a16:creationId xmlns:a16="http://schemas.microsoft.com/office/drawing/2014/main" id="{DACA4445-07EF-92D0-3880-D128F4EC73BA}"/>
              </a:ext>
            </a:extLst>
          </p:cNvPr>
          <p:cNvSpPr txBox="1">
            <a:spLocks/>
          </p:cNvSpPr>
          <p:nvPr/>
        </p:nvSpPr>
        <p:spPr>
          <a:xfrm>
            <a:off x="5297762" y="579657"/>
            <a:ext cx="5782614" cy="1741933"/>
          </a:xfrm>
          <a:prstGeom prst="rect">
            <a:avLst/>
          </a:prstGeom>
        </p:spPr>
        <p:txBody>
          <a:bodyPr vert="horz" lIns="91440" tIns="45720" rIns="91440" bIns="45720" rtlCol="0" anchor="b">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7700" dirty="0">
                <a:latin typeface="Garamond" panose="02020404030301010803" pitchFamily="18" charset="0"/>
                <a:ea typeface="+mj-ea"/>
                <a:cs typeface="+mj-cs"/>
              </a:rPr>
              <a:t>The Ottomans</a:t>
            </a:r>
          </a:p>
          <a:p>
            <a:pPr marL="0" indent="0">
              <a:spcBef>
                <a:spcPct val="0"/>
              </a:spcBef>
              <a:spcAft>
                <a:spcPts val="600"/>
              </a:spcAft>
              <a:buNone/>
            </a:pPr>
            <a:r>
              <a:rPr lang="en-US" sz="6000" dirty="0">
                <a:latin typeface="Garamond" panose="02020404030301010803" pitchFamily="18" charset="0"/>
                <a:ea typeface="+mj-ea"/>
                <a:cs typeface="+mj-cs"/>
              </a:rPr>
              <a:t>Music workshop part 1: Transcribing a soundscape</a:t>
            </a:r>
          </a:p>
        </p:txBody>
      </p:sp>
      <p:pic>
        <p:nvPicPr>
          <p:cNvPr id="5" name="Picture 4">
            <a:extLst>
              <a:ext uri="{FF2B5EF4-FFF2-40B4-BE49-F238E27FC236}">
                <a16:creationId xmlns:a16="http://schemas.microsoft.com/office/drawing/2014/main" id="{AE94F843-30CE-3847-210E-C5C964CB7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5C1721-F32E-EC00-ED90-3C1CA643023B}"/>
              </a:ext>
            </a:extLst>
          </p:cNvPr>
          <p:cNvSpPr>
            <a:spLocks noGrp="1"/>
          </p:cNvSpPr>
          <p:nvPr>
            <p:ph idx="1"/>
          </p:nvPr>
        </p:nvSpPr>
        <p:spPr>
          <a:xfrm>
            <a:off x="5297762" y="3003805"/>
            <a:ext cx="6251110" cy="3483864"/>
          </a:xfrm>
        </p:spPr>
        <p:txBody>
          <a:bodyPr vert="horz" lIns="91440" tIns="45720" rIns="91440" bIns="45720" rtlCol="0">
            <a:normAutofit/>
          </a:bodyPr>
          <a:lstStyle/>
          <a:p>
            <a:pPr marL="0"/>
            <a:r>
              <a:rPr lang="en-US" dirty="0">
                <a:solidFill>
                  <a:srgbClr val="00728F"/>
                </a:solidFill>
              </a:rPr>
              <a:t>L.O.s </a:t>
            </a:r>
          </a:p>
          <a:p>
            <a:pPr lvl="1"/>
            <a:r>
              <a:rPr lang="en-US" sz="2800" dirty="0">
                <a:solidFill>
                  <a:srgbClr val="00728F"/>
                </a:solidFill>
              </a:rPr>
              <a:t>To learn a simple line notation method of transcribing sounds </a:t>
            </a:r>
          </a:p>
          <a:p>
            <a:pPr lvl="1"/>
            <a:endParaRPr lang="en-US" sz="2800" dirty="0">
              <a:solidFill>
                <a:srgbClr val="00728F"/>
              </a:solidFill>
            </a:endParaRPr>
          </a:p>
          <a:p>
            <a:pPr lvl="1"/>
            <a:r>
              <a:rPr lang="en-US" sz="2800" dirty="0">
                <a:solidFill>
                  <a:srgbClr val="00728F"/>
                </a:solidFill>
              </a:rPr>
              <a:t>To use this method to transcribe a soundscape inspired by an 18</a:t>
            </a:r>
            <a:r>
              <a:rPr lang="en-US" sz="2800" baseline="30000" dirty="0">
                <a:solidFill>
                  <a:srgbClr val="00728F"/>
                </a:solidFill>
              </a:rPr>
              <a:t>th</a:t>
            </a:r>
            <a:r>
              <a:rPr lang="en-US" sz="2800" dirty="0">
                <a:solidFill>
                  <a:srgbClr val="00728F"/>
                </a:solidFill>
              </a:rPr>
              <a:t> Century Ottoman picture</a:t>
            </a:r>
          </a:p>
        </p:txBody>
      </p:sp>
      <p:pic>
        <p:nvPicPr>
          <p:cNvPr id="7" name="Picture 6" descr="A black background with blue text&#10;&#10;Description automatically generated">
            <a:extLst>
              <a:ext uri="{FF2B5EF4-FFF2-40B4-BE49-F238E27FC236}">
                <a16:creationId xmlns:a16="http://schemas.microsoft.com/office/drawing/2014/main" id="{C47E283E-3FCD-7337-8808-2B5430B91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9458" y="175200"/>
            <a:ext cx="2402541" cy="921437"/>
          </a:xfrm>
          <a:prstGeom prst="rect">
            <a:avLst/>
          </a:prstGeom>
        </p:spPr>
      </p:pic>
    </p:spTree>
    <p:extLst>
      <p:ext uri="{BB962C8B-B14F-4D97-AF65-F5344CB8AC3E}">
        <p14:creationId xmlns:p14="http://schemas.microsoft.com/office/powerpoint/2010/main" val="2826830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05EAAE3-33F9-8705-187B-6909A1C404B9}"/>
              </a:ext>
            </a:extLst>
          </p:cNvPr>
          <p:cNvSpPr/>
          <p:nvPr/>
        </p:nvSpPr>
        <p:spPr>
          <a:xfrm>
            <a:off x="9239321" y="3996831"/>
            <a:ext cx="2698368"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BD73AD7-10E0-8405-A5FB-ACAB449A7C42}"/>
              </a:ext>
            </a:extLst>
          </p:cNvPr>
          <p:cNvSpPr/>
          <p:nvPr/>
        </p:nvSpPr>
        <p:spPr>
          <a:xfrm>
            <a:off x="6583597" y="3974304"/>
            <a:ext cx="2534849" cy="224676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AB2E5BD-5204-6594-6A89-C0BF23ABDA26}"/>
              </a:ext>
            </a:extLst>
          </p:cNvPr>
          <p:cNvSpPr/>
          <p:nvPr/>
        </p:nvSpPr>
        <p:spPr>
          <a:xfrm>
            <a:off x="3439601" y="3974305"/>
            <a:ext cx="3041923" cy="224676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5E7C4BE-5FE0-7230-DD50-8CADD987D76F}"/>
              </a:ext>
            </a:extLst>
          </p:cNvPr>
          <p:cNvSpPr/>
          <p:nvPr/>
        </p:nvSpPr>
        <p:spPr>
          <a:xfrm>
            <a:off x="280128" y="3955809"/>
            <a:ext cx="3041923" cy="2246769"/>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E8A43-4FC3-D17E-A30E-6D8BE590F649}"/>
              </a:ext>
            </a:extLst>
          </p:cNvPr>
          <p:cNvSpPr>
            <a:spLocks noGrp="1"/>
          </p:cNvSpPr>
          <p:nvPr>
            <p:ph type="title"/>
          </p:nvPr>
        </p:nvSpPr>
        <p:spPr>
          <a:xfrm>
            <a:off x="280128" y="-44665"/>
            <a:ext cx="10515600" cy="1325563"/>
          </a:xfrm>
        </p:spPr>
        <p:txBody>
          <a:bodyPr/>
          <a:lstStyle/>
          <a:p>
            <a:r>
              <a:rPr lang="en-US" dirty="0">
                <a:latin typeface="Garamond" panose="02020404030301010803" pitchFamily="18" charset="0"/>
              </a:rPr>
              <a:t>Key terms warm-up</a:t>
            </a:r>
          </a:p>
        </p:txBody>
      </p:sp>
      <p:sp>
        <p:nvSpPr>
          <p:cNvPr id="4" name="TextBox 3">
            <a:extLst>
              <a:ext uri="{FF2B5EF4-FFF2-40B4-BE49-F238E27FC236}">
                <a16:creationId xmlns:a16="http://schemas.microsoft.com/office/drawing/2014/main" id="{93F66B60-171C-3467-D10F-3A6329C6AE22}"/>
              </a:ext>
            </a:extLst>
          </p:cNvPr>
          <p:cNvSpPr txBox="1"/>
          <p:nvPr/>
        </p:nvSpPr>
        <p:spPr>
          <a:xfrm>
            <a:off x="822462" y="1503271"/>
            <a:ext cx="1425903" cy="830997"/>
          </a:xfrm>
          <a:prstGeom prst="rect">
            <a:avLst/>
          </a:prstGeom>
          <a:noFill/>
        </p:spPr>
        <p:txBody>
          <a:bodyPr wrap="none" rtlCol="0">
            <a:spAutoFit/>
          </a:bodyPr>
          <a:lstStyle/>
          <a:p>
            <a:r>
              <a:rPr lang="en-US" sz="4800" dirty="0"/>
              <a:t>pitch</a:t>
            </a:r>
          </a:p>
        </p:txBody>
      </p:sp>
      <p:sp>
        <p:nvSpPr>
          <p:cNvPr id="5" name="TextBox 4">
            <a:extLst>
              <a:ext uri="{FF2B5EF4-FFF2-40B4-BE49-F238E27FC236}">
                <a16:creationId xmlns:a16="http://schemas.microsoft.com/office/drawing/2014/main" id="{339245E7-C8E5-DCA3-071A-D9D871299A1F}"/>
              </a:ext>
            </a:extLst>
          </p:cNvPr>
          <p:cNvSpPr txBox="1"/>
          <p:nvPr/>
        </p:nvSpPr>
        <p:spPr>
          <a:xfrm>
            <a:off x="2496005" y="1506271"/>
            <a:ext cx="3041923" cy="830997"/>
          </a:xfrm>
          <a:prstGeom prst="rect">
            <a:avLst/>
          </a:prstGeom>
          <a:noFill/>
        </p:spPr>
        <p:txBody>
          <a:bodyPr wrap="none" rtlCol="0">
            <a:spAutoFit/>
          </a:bodyPr>
          <a:lstStyle/>
          <a:p>
            <a:r>
              <a:rPr lang="en-US" sz="4800" dirty="0"/>
              <a:t>continuous</a:t>
            </a:r>
          </a:p>
        </p:txBody>
      </p:sp>
      <p:sp>
        <p:nvSpPr>
          <p:cNvPr id="6" name="TextBox 5">
            <a:extLst>
              <a:ext uri="{FF2B5EF4-FFF2-40B4-BE49-F238E27FC236}">
                <a16:creationId xmlns:a16="http://schemas.microsoft.com/office/drawing/2014/main" id="{DF0AE64F-7C8B-8B1A-2BC5-F19BCBF4E03A}"/>
              </a:ext>
            </a:extLst>
          </p:cNvPr>
          <p:cNvSpPr txBox="1"/>
          <p:nvPr/>
        </p:nvSpPr>
        <p:spPr>
          <a:xfrm>
            <a:off x="5731926" y="1508622"/>
            <a:ext cx="3183564" cy="830997"/>
          </a:xfrm>
          <a:prstGeom prst="rect">
            <a:avLst/>
          </a:prstGeom>
          <a:noFill/>
        </p:spPr>
        <p:txBody>
          <a:bodyPr wrap="none" rtlCol="0">
            <a:spAutoFit/>
          </a:bodyPr>
          <a:lstStyle/>
          <a:p>
            <a:r>
              <a:rPr lang="en-US" sz="4800" dirty="0"/>
              <a:t>soundscape</a:t>
            </a:r>
          </a:p>
        </p:txBody>
      </p:sp>
      <p:sp>
        <p:nvSpPr>
          <p:cNvPr id="8" name="TextBox 7">
            <a:extLst>
              <a:ext uri="{FF2B5EF4-FFF2-40B4-BE49-F238E27FC236}">
                <a16:creationId xmlns:a16="http://schemas.microsoft.com/office/drawing/2014/main" id="{2AF0B8B4-012E-2733-23A0-210C2819CF31}"/>
              </a:ext>
            </a:extLst>
          </p:cNvPr>
          <p:cNvSpPr txBox="1"/>
          <p:nvPr/>
        </p:nvSpPr>
        <p:spPr>
          <a:xfrm>
            <a:off x="9052964" y="1502611"/>
            <a:ext cx="2698367" cy="830997"/>
          </a:xfrm>
          <a:prstGeom prst="rect">
            <a:avLst/>
          </a:prstGeom>
          <a:noFill/>
        </p:spPr>
        <p:txBody>
          <a:bodyPr wrap="none" rtlCol="0">
            <a:spAutoFit/>
          </a:bodyPr>
          <a:lstStyle/>
          <a:p>
            <a:r>
              <a:rPr lang="en-US" sz="4800" dirty="0"/>
              <a:t>transcribe</a:t>
            </a:r>
          </a:p>
        </p:txBody>
      </p:sp>
      <p:sp>
        <p:nvSpPr>
          <p:cNvPr id="10" name="TextBox 9">
            <a:extLst>
              <a:ext uri="{FF2B5EF4-FFF2-40B4-BE49-F238E27FC236}">
                <a16:creationId xmlns:a16="http://schemas.microsoft.com/office/drawing/2014/main" id="{3A24B6E8-6DAB-E6A9-866A-C599EA80F236}"/>
              </a:ext>
            </a:extLst>
          </p:cNvPr>
          <p:cNvSpPr txBox="1"/>
          <p:nvPr/>
        </p:nvSpPr>
        <p:spPr>
          <a:xfrm>
            <a:off x="280128" y="3955809"/>
            <a:ext cx="3041923" cy="2246769"/>
          </a:xfrm>
          <a:prstGeom prst="rect">
            <a:avLst/>
          </a:prstGeom>
          <a:noFill/>
        </p:spPr>
        <p:txBody>
          <a:bodyPr wrap="square">
            <a:spAutoFit/>
          </a:bodyPr>
          <a:lstStyle/>
          <a:p>
            <a:pPr algn="ctr"/>
            <a:r>
              <a:rPr lang="en-US" sz="2800" dirty="0"/>
              <a:t>to write out in a different way e.g. writing out notes from a tape recording</a:t>
            </a:r>
          </a:p>
        </p:txBody>
      </p:sp>
      <p:sp>
        <p:nvSpPr>
          <p:cNvPr id="11" name="TextBox 10">
            <a:extLst>
              <a:ext uri="{FF2B5EF4-FFF2-40B4-BE49-F238E27FC236}">
                <a16:creationId xmlns:a16="http://schemas.microsoft.com/office/drawing/2014/main" id="{F60D8170-1A9C-011C-D386-3F87A19F1088}"/>
              </a:ext>
            </a:extLst>
          </p:cNvPr>
          <p:cNvSpPr txBox="1"/>
          <p:nvPr/>
        </p:nvSpPr>
        <p:spPr>
          <a:xfrm>
            <a:off x="9750703" y="4386694"/>
            <a:ext cx="1675603" cy="1384995"/>
          </a:xfrm>
          <a:prstGeom prst="rect">
            <a:avLst/>
          </a:prstGeom>
          <a:noFill/>
        </p:spPr>
        <p:txBody>
          <a:bodyPr wrap="square">
            <a:spAutoFit/>
          </a:bodyPr>
          <a:lstStyle/>
          <a:p>
            <a:pPr algn="ctr"/>
            <a:r>
              <a:rPr lang="en-US" sz="2800" dirty="0"/>
              <a:t>how high or low a sound is</a:t>
            </a:r>
          </a:p>
        </p:txBody>
      </p:sp>
      <p:sp>
        <p:nvSpPr>
          <p:cNvPr id="12" name="TextBox 11">
            <a:extLst>
              <a:ext uri="{FF2B5EF4-FFF2-40B4-BE49-F238E27FC236}">
                <a16:creationId xmlns:a16="http://schemas.microsoft.com/office/drawing/2014/main" id="{10C7B53A-FFDF-6EE5-E841-AC20013F31BA}"/>
              </a:ext>
            </a:extLst>
          </p:cNvPr>
          <p:cNvSpPr txBox="1"/>
          <p:nvPr/>
        </p:nvSpPr>
        <p:spPr>
          <a:xfrm>
            <a:off x="3707204" y="4171252"/>
            <a:ext cx="2506719" cy="1815882"/>
          </a:xfrm>
          <a:prstGeom prst="rect">
            <a:avLst/>
          </a:prstGeom>
          <a:noFill/>
        </p:spPr>
        <p:txBody>
          <a:bodyPr wrap="square">
            <a:spAutoFit/>
          </a:bodyPr>
          <a:lstStyle/>
          <a:p>
            <a:pPr algn="ctr"/>
            <a:r>
              <a:rPr lang="en-US" sz="2800" dirty="0"/>
              <a:t>a combination of sounds inspired by an environment </a:t>
            </a:r>
          </a:p>
        </p:txBody>
      </p:sp>
      <p:sp>
        <p:nvSpPr>
          <p:cNvPr id="13" name="TextBox 12">
            <a:extLst>
              <a:ext uri="{FF2B5EF4-FFF2-40B4-BE49-F238E27FC236}">
                <a16:creationId xmlns:a16="http://schemas.microsoft.com/office/drawing/2014/main" id="{653EC97F-5221-37F8-E5F6-8C0238425208}"/>
              </a:ext>
            </a:extLst>
          </p:cNvPr>
          <p:cNvSpPr txBox="1"/>
          <p:nvPr/>
        </p:nvSpPr>
        <p:spPr>
          <a:xfrm>
            <a:off x="6749127" y="4386695"/>
            <a:ext cx="2270875" cy="1384995"/>
          </a:xfrm>
          <a:prstGeom prst="rect">
            <a:avLst/>
          </a:prstGeom>
          <a:noFill/>
        </p:spPr>
        <p:txBody>
          <a:bodyPr wrap="square">
            <a:spAutoFit/>
          </a:bodyPr>
          <a:lstStyle/>
          <a:p>
            <a:pPr algn="ctr"/>
            <a:r>
              <a:rPr lang="en-US" sz="2800" dirty="0"/>
              <a:t>carrying on without stopping</a:t>
            </a:r>
          </a:p>
        </p:txBody>
      </p:sp>
      <p:sp>
        <p:nvSpPr>
          <p:cNvPr id="18" name="TextBox 17">
            <a:extLst>
              <a:ext uri="{FF2B5EF4-FFF2-40B4-BE49-F238E27FC236}">
                <a16:creationId xmlns:a16="http://schemas.microsoft.com/office/drawing/2014/main" id="{464D76C5-615C-72C7-7C06-F15602F32D69}"/>
              </a:ext>
            </a:extLst>
          </p:cNvPr>
          <p:cNvSpPr txBox="1"/>
          <p:nvPr/>
        </p:nvSpPr>
        <p:spPr>
          <a:xfrm>
            <a:off x="685960" y="1050065"/>
            <a:ext cx="6042488" cy="461665"/>
          </a:xfrm>
          <a:prstGeom prst="rect">
            <a:avLst/>
          </a:prstGeom>
          <a:noFill/>
        </p:spPr>
        <p:txBody>
          <a:bodyPr wrap="none" rtlCol="0">
            <a:spAutoFit/>
          </a:bodyPr>
          <a:lstStyle/>
          <a:p>
            <a:r>
              <a:rPr lang="en-US" sz="2400" dirty="0"/>
              <a:t>Can you match these words to their meanings?</a:t>
            </a:r>
          </a:p>
        </p:txBody>
      </p:sp>
    </p:spTree>
    <p:extLst>
      <p:ext uri="{BB962C8B-B14F-4D97-AF65-F5344CB8AC3E}">
        <p14:creationId xmlns:p14="http://schemas.microsoft.com/office/powerpoint/2010/main" val="3410545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65 3.7037E-7 L 0.73737 0.26296 " pathEditMode="relative" rAng="0" ptsTypes="AA">
                                      <p:cBhvr>
                                        <p:cTn id="6" dur="2000" fill="hold"/>
                                        <p:tgtEl>
                                          <p:spTgt spid="4"/>
                                        </p:tgtEl>
                                        <p:attrNameLst>
                                          <p:attrName>ppt_x</p:attrName>
                                          <p:attrName>ppt_y</p:attrName>
                                        </p:attrNameLst>
                                      </p:cBhvr>
                                      <p:rCtr x="36680" y="13148"/>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2.91667E-6 -2.59259E-6 L 0.32786 0.2625 " pathEditMode="relative" rAng="0" ptsTypes="AA">
                                      <p:cBhvr>
                                        <p:cTn id="11" dur="2000" fill="hold"/>
                                        <p:tgtEl>
                                          <p:spTgt spid="5"/>
                                        </p:tgtEl>
                                        <p:attrNameLst>
                                          <p:attrName>ppt_x</p:attrName>
                                          <p:attrName>ppt_y</p:attrName>
                                        </p:attrNameLst>
                                      </p:cBhvr>
                                      <p:rCtr x="16393" y="13125"/>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1.04167E-6 4.44444E-6 L -0.19622 0.26481 " pathEditMode="relative" rAng="0" ptsTypes="AA">
                                      <p:cBhvr>
                                        <p:cTn id="16" dur="2000" fill="hold"/>
                                        <p:tgtEl>
                                          <p:spTgt spid="6"/>
                                        </p:tgtEl>
                                        <p:attrNameLst>
                                          <p:attrName>ppt_x</p:attrName>
                                          <p:attrName>ppt_y</p:attrName>
                                        </p:attrNameLst>
                                      </p:cBhvr>
                                      <p:rCtr x="-9818" y="13241"/>
                                    </p:animMotion>
                                  </p:childTnLst>
                                </p:cTn>
                              </p:par>
                            </p:childTnLst>
                          </p:cTn>
                        </p:par>
                      </p:childTnLst>
                    </p:cTn>
                  </p:par>
                </p:childTnLst>
              </p:cTn>
              <p:nextCondLst>
                <p:cond evt="onClick" delay="0">
                  <p:tgtEl>
                    <p:spTgt spid="6"/>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grpId="0" nodeType="clickEffect">
                                  <p:stCondLst>
                                    <p:cond delay="0"/>
                                  </p:stCondLst>
                                  <p:childTnLst>
                                    <p:animMotion origin="layout" path="M 5E-6 3.7037E-7 L -0.70014 0.25972 " pathEditMode="relative" rAng="0" ptsTypes="AA">
                                      <p:cBhvr>
                                        <p:cTn id="21" dur="2000" fill="hold"/>
                                        <p:tgtEl>
                                          <p:spTgt spid="8"/>
                                        </p:tgtEl>
                                        <p:attrNameLst>
                                          <p:attrName>ppt_x</p:attrName>
                                          <p:attrName>ppt_y</p:attrName>
                                        </p:attrNameLst>
                                      </p:cBhvr>
                                      <p:rCtr x="-35013" y="12986"/>
                                    </p:animMotion>
                                  </p:childTnLst>
                                </p:cTn>
                              </p:par>
                            </p:childTnLst>
                          </p:cTn>
                        </p:par>
                      </p:childTnLst>
                    </p:cTn>
                  </p:par>
                </p:childTnLst>
              </p:cTn>
              <p:nextCondLst>
                <p:cond evt="onClick" delay="0">
                  <p:tgtEl>
                    <p:spTgt spid="8"/>
                  </p:tgtEl>
                </p:cond>
              </p:nextCondLst>
            </p:seq>
          </p:childTnLst>
        </p:cTn>
      </p:par>
    </p:tnLst>
    <p:bldLst>
      <p:bldP spid="4" grpId="0"/>
      <p:bldP spid="5"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Transcribing sounds by drawing</a:t>
            </a:r>
          </a:p>
        </p:txBody>
      </p:sp>
      <p:pic>
        <p:nvPicPr>
          <p:cNvPr id="6" name="waves-01-79559">
            <a:hlinkClick r:id="" action="ppaction://media"/>
            <a:extLst>
              <a:ext uri="{FF2B5EF4-FFF2-40B4-BE49-F238E27FC236}">
                <a16:creationId xmlns:a16="http://schemas.microsoft.com/office/drawing/2014/main" id="{9AEF2420-C8FE-847D-6C0B-A9D6C051EB7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928" y="1524476"/>
            <a:ext cx="812800" cy="812800"/>
          </a:xfrm>
          <a:prstGeom prst="rect">
            <a:avLst/>
          </a:prstGeom>
        </p:spPr>
      </p:pic>
      <p:sp>
        <p:nvSpPr>
          <p:cNvPr id="9" name="TextBox 8">
            <a:extLst>
              <a:ext uri="{FF2B5EF4-FFF2-40B4-BE49-F238E27FC236}">
                <a16:creationId xmlns:a16="http://schemas.microsoft.com/office/drawing/2014/main" id="{E0714BA0-447F-1ADA-071B-491A5B8902B3}"/>
              </a:ext>
            </a:extLst>
          </p:cNvPr>
          <p:cNvSpPr txBox="1"/>
          <p:nvPr/>
        </p:nvSpPr>
        <p:spPr>
          <a:xfrm>
            <a:off x="2715401" y="1609034"/>
            <a:ext cx="3524555" cy="584775"/>
          </a:xfrm>
          <a:prstGeom prst="rect">
            <a:avLst/>
          </a:prstGeom>
          <a:noFill/>
        </p:spPr>
        <p:txBody>
          <a:bodyPr wrap="none" rtlCol="0">
            <a:spAutoFit/>
          </a:bodyPr>
          <a:lstStyle/>
          <a:p>
            <a:r>
              <a:rPr lang="en-US" sz="3200" dirty="0"/>
              <a:t>What can you hear?</a:t>
            </a:r>
          </a:p>
        </p:txBody>
      </p:sp>
      <p:pic>
        <p:nvPicPr>
          <p:cNvPr id="2050" name="Picture 2" descr="Free Waves Sea photo and picture">
            <a:extLst>
              <a:ext uri="{FF2B5EF4-FFF2-40B4-BE49-F238E27FC236}">
                <a16:creationId xmlns:a16="http://schemas.microsoft.com/office/drawing/2014/main" id="{2ABA3C30-3E34-A8EB-1421-DB5583F0E0C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577155" y="411117"/>
            <a:ext cx="4352662" cy="2900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a:extLst>
              <a:ext uri="{FF2B5EF4-FFF2-40B4-BE49-F238E27FC236}">
                <a16:creationId xmlns:a16="http://schemas.microsoft.com/office/drawing/2014/main" id="{AC3B7DE5-32B2-D81E-EA37-46B827B72D1F}"/>
              </a:ext>
            </a:extLst>
          </p:cNvPr>
          <p:cNvSpPr/>
          <p:nvPr/>
        </p:nvSpPr>
        <p:spPr>
          <a:xfrm>
            <a:off x="1328738" y="4128084"/>
            <a:ext cx="9733879" cy="24574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859F20-0A3B-E7C5-A55C-889D3A2DCC04}"/>
              </a:ext>
            </a:extLst>
          </p:cNvPr>
          <p:cNvSpPr txBox="1"/>
          <p:nvPr/>
        </p:nvSpPr>
        <p:spPr>
          <a:xfrm>
            <a:off x="1096591" y="3549479"/>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15" name="waves line">
            <a:hlinkClick r:id="" action="ppaction://media"/>
            <a:extLst>
              <a:ext uri="{FF2B5EF4-FFF2-40B4-BE49-F238E27FC236}">
                <a16:creationId xmlns:a16="http://schemas.microsoft.com/office/drawing/2014/main" id="{8476930A-A2B8-6329-DCE4-4805487B1D1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t="27220" b="25565"/>
          <a:stretch/>
        </p:blipFill>
        <p:spPr>
          <a:xfrm>
            <a:off x="1461593" y="4149955"/>
            <a:ext cx="9472435" cy="2446108"/>
          </a:xfrm>
          <a:prstGeom prst="rect">
            <a:avLst/>
          </a:prstGeom>
        </p:spPr>
      </p:pic>
      <p:sp>
        <p:nvSpPr>
          <p:cNvPr id="17" name="TextBox 16">
            <a:extLst>
              <a:ext uri="{FF2B5EF4-FFF2-40B4-BE49-F238E27FC236}">
                <a16:creationId xmlns:a16="http://schemas.microsoft.com/office/drawing/2014/main" id="{F13AC5EF-F0C9-71A3-BE53-4972F95E6F54}"/>
              </a:ext>
            </a:extLst>
          </p:cNvPr>
          <p:cNvSpPr txBox="1"/>
          <p:nvPr/>
        </p:nvSpPr>
        <p:spPr>
          <a:xfrm>
            <a:off x="2362122" y="2483611"/>
            <a:ext cx="5215033" cy="954107"/>
          </a:xfrm>
          <a:prstGeom prst="rect">
            <a:avLst/>
          </a:prstGeom>
          <a:noFill/>
        </p:spPr>
        <p:txBody>
          <a:bodyPr wrap="square" rtlCol="0">
            <a:spAutoFit/>
          </a:bodyPr>
          <a:lstStyle/>
          <a:p>
            <a:r>
              <a:rPr lang="en-US" sz="2800" dirty="0"/>
              <a:t>What happens to the line when the pitch of the sound gets lower?</a:t>
            </a:r>
          </a:p>
        </p:txBody>
      </p:sp>
      <p:pic>
        <p:nvPicPr>
          <p:cNvPr id="4" name="Picture 3" descr="A close up of an ear&#10;&#10;Description automatically generated">
            <a:extLst>
              <a:ext uri="{FF2B5EF4-FFF2-40B4-BE49-F238E27FC236}">
                <a16:creationId xmlns:a16="http://schemas.microsoft.com/office/drawing/2014/main" id="{9A059003-03F1-4E2D-4E45-6AA9BDC0E053}"/>
              </a:ext>
            </a:extLst>
          </p:cNvPr>
          <p:cNvPicPr>
            <a:picLocks noChangeAspect="1"/>
          </p:cNvPicPr>
          <p:nvPr/>
        </p:nvPicPr>
        <p:blipFill>
          <a:blip r:embed="rId9"/>
          <a:stretch>
            <a:fillRect/>
          </a:stretch>
        </p:blipFill>
        <p:spPr>
          <a:xfrm>
            <a:off x="1738728" y="1358389"/>
            <a:ext cx="749693" cy="1104277"/>
          </a:xfrm>
          <a:prstGeom prst="rect">
            <a:avLst/>
          </a:prstGeom>
        </p:spPr>
      </p:pic>
    </p:spTree>
    <p:extLst>
      <p:ext uri="{BB962C8B-B14F-4D97-AF65-F5344CB8AC3E}">
        <p14:creationId xmlns:p14="http://schemas.microsoft.com/office/powerpoint/2010/main" val="204051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100" fill="hold"/>
                                        <p:tgtEl>
                                          <p:spTgt spid="15"/>
                                        </p:tgtEl>
                                      </p:cBhvr>
                                    </p:cmd>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304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6"/>
                </p:tgtEl>
              </p:cMediaNode>
            </p:audio>
            <p:video>
              <p:cMediaNode vol="80000">
                <p:cTn id="30" fill="hold" display="0">
                  <p:stCondLst>
                    <p:cond delay="indefinite"/>
                  </p:stCondLst>
                </p:cTn>
                <p:tgtEl>
                  <p:spTgt spid="15"/>
                </p:tgtEl>
              </p:cMediaNode>
            </p:video>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5"/>
                                        </p:tgtEl>
                                      </p:cBhvr>
                                    </p:cmd>
                                  </p:childTnLst>
                                </p:cTn>
                              </p:par>
                            </p:childTnLst>
                          </p:cTn>
                        </p:par>
                      </p:childTnLst>
                    </p:cTn>
                  </p:par>
                </p:childTnLst>
              </p:cTn>
              <p:nextCondLst>
                <p:cond evt="onClick" delay="0">
                  <p:tgtEl>
                    <p:spTgt spid="15"/>
                  </p:tgtEl>
                </p:cond>
              </p:nextCondLst>
            </p:seq>
          </p:childTnLst>
        </p:cTn>
      </p:par>
    </p:tnLst>
    <p:bldLst>
      <p:bldP spid="10" grpId="0" animBg="1"/>
      <p:bldP spid="1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sounds by drawing</a:t>
            </a:r>
          </a:p>
        </p:txBody>
      </p:sp>
      <p:pic>
        <p:nvPicPr>
          <p:cNvPr id="7" name="owl-hooting-48028">
            <a:hlinkClick r:id="" action="ppaction://media"/>
            <a:extLst>
              <a:ext uri="{FF2B5EF4-FFF2-40B4-BE49-F238E27FC236}">
                <a16:creationId xmlns:a16="http://schemas.microsoft.com/office/drawing/2014/main" id="{CD03DFD0-0223-3864-773F-918C9CDF5B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358" y="1846331"/>
            <a:ext cx="812800" cy="812800"/>
          </a:xfrm>
          <a:prstGeom prst="rect">
            <a:avLst/>
          </a:prstGeom>
        </p:spPr>
      </p:pic>
      <p:sp>
        <p:nvSpPr>
          <p:cNvPr id="3" name="TextBox 2">
            <a:extLst>
              <a:ext uri="{FF2B5EF4-FFF2-40B4-BE49-F238E27FC236}">
                <a16:creationId xmlns:a16="http://schemas.microsoft.com/office/drawing/2014/main" id="{B7EF33AD-C7F2-091D-CBEA-9427DE8DEAC5}"/>
              </a:ext>
            </a:extLst>
          </p:cNvPr>
          <p:cNvSpPr txBox="1"/>
          <p:nvPr/>
        </p:nvSpPr>
        <p:spPr>
          <a:xfrm>
            <a:off x="3277985" y="1939346"/>
            <a:ext cx="5084277" cy="584775"/>
          </a:xfrm>
          <a:prstGeom prst="rect">
            <a:avLst/>
          </a:prstGeom>
          <a:noFill/>
        </p:spPr>
        <p:txBody>
          <a:bodyPr wrap="none" rtlCol="0">
            <a:spAutoFit/>
          </a:bodyPr>
          <a:lstStyle/>
          <a:p>
            <a:r>
              <a:rPr lang="en-US" sz="3200" dirty="0"/>
              <a:t>What can you hear this time?</a:t>
            </a:r>
          </a:p>
        </p:txBody>
      </p:sp>
      <p:pic>
        <p:nvPicPr>
          <p:cNvPr id="4098" name="Picture 2" descr="Free Owl Eurasian Eagle-Owl photo and picture">
            <a:extLst>
              <a:ext uri="{FF2B5EF4-FFF2-40B4-BE49-F238E27FC236}">
                <a16:creationId xmlns:a16="http://schemas.microsoft.com/office/drawing/2014/main" id="{D6D91907-8E62-DE5C-F6A5-7917605D761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332955" y="226920"/>
            <a:ext cx="2228807" cy="3176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741FA0BB-C156-30AC-2109-8F13DFDF17D0}"/>
              </a:ext>
            </a:extLst>
          </p:cNvPr>
          <p:cNvSpPr txBox="1"/>
          <p:nvPr/>
        </p:nvSpPr>
        <p:spPr>
          <a:xfrm>
            <a:off x="1069358" y="3652234"/>
            <a:ext cx="10183493" cy="523220"/>
          </a:xfrm>
          <a:prstGeom prst="rect">
            <a:avLst/>
          </a:prstGeom>
          <a:noFill/>
        </p:spPr>
        <p:txBody>
          <a:bodyPr wrap="none" rtlCol="0">
            <a:spAutoFit/>
          </a:bodyPr>
          <a:lstStyle/>
          <a:p>
            <a:r>
              <a:rPr lang="en-US" sz="2800" dirty="0"/>
              <a:t>Here’s how we could represent this sound as a line drawn on paper:</a:t>
            </a:r>
          </a:p>
        </p:txBody>
      </p:sp>
      <p:pic>
        <p:nvPicPr>
          <p:cNvPr id="9" name="owl line">
            <a:hlinkClick r:id="" action="ppaction://media"/>
            <a:extLst>
              <a:ext uri="{FF2B5EF4-FFF2-40B4-BE49-F238E27FC236}">
                <a16:creationId xmlns:a16="http://schemas.microsoft.com/office/drawing/2014/main" id="{02133730-38E4-A8E6-B968-22C02430C38F}"/>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11432" t="10532" r="11341" b="56551"/>
          <a:stretch/>
        </p:blipFill>
        <p:spPr>
          <a:xfrm>
            <a:off x="1388268" y="4283601"/>
            <a:ext cx="9415464" cy="2257425"/>
          </a:xfrm>
          <a:prstGeom prst="rect">
            <a:avLst/>
          </a:prstGeom>
        </p:spPr>
      </p:pic>
      <p:sp>
        <p:nvSpPr>
          <p:cNvPr id="10" name="Rectangle 9">
            <a:extLst>
              <a:ext uri="{FF2B5EF4-FFF2-40B4-BE49-F238E27FC236}">
                <a16:creationId xmlns:a16="http://schemas.microsoft.com/office/drawing/2014/main" id="{C0281A6E-7877-3385-4266-D17B88EA6085}"/>
              </a:ext>
            </a:extLst>
          </p:cNvPr>
          <p:cNvSpPr/>
          <p:nvPr/>
        </p:nvSpPr>
        <p:spPr>
          <a:xfrm>
            <a:off x="1328738" y="4128084"/>
            <a:ext cx="9733879" cy="24574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F48C50-25B5-3C6E-2417-ECF3B20CFE8A}"/>
              </a:ext>
            </a:extLst>
          </p:cNvPr>
          <p:cNvSpPr txBox="1"/>
          <p:nvPr/>
        </p:nvSpPr>
        <p:spPr>
          <a:xfrm>
            <a:off x="3277985" y="2630936"/>
            <a:ext cx="5215033" cy="954107"/>
          </a:xfrm>
          <a:prstGeom prst="rect">
            <a:avLst/>
          </a:prstGeom>
          <a:noFill/>
        </p:spPr>
        <p:txBody>
          <a:bodyPr wrap="square" rtlCol="0">
            <a:spAutoFit/>
          </a:bodyPr>
          <a:lstStyle/>
          <a:p>
            <a:r>
              <a:rPr lang="en-US" sz="2800" dirty="0"/>
              <a:t>What happens to the line when there is no sound?</a:t>
            </a:r>
          </a:p>
        </p:txBody>
      </p:sp>
      <p:pic>
        <p:nvPicPr>
          <p:cNvPr id="6" name="Picture 5" descr="A close up of an ear&#10;&#10;Description automatically generated">
            <a:extLst>
              <a:ext uri="{FF2B5EF4-FFF2-40B4-BE49-F238E27FC236}">
                <a16:creationId xmlns:a16="http://schemas.microsoft.com/office/drawing/2014/main" id="{9052F904-B977-7142-D8E8-FB639F05F3BD}"/>
              </a:ext>
            </a:extLst>
          </p:cNvPr>
          <p:cNvPicPr>
            <a:picLocks noChangeAspect="1"/>
          </p:cNvPicPr>
          <p:nvPr/>
        </p:nvPicPr>
        <p:blipFill>
          <a:blip r:embed="rId9"/>
          <a:stretch>
            <a:fillRect/>
          </a:stretch>
        </p:blipFill>
        <p:spPr>
          <a:xfrm>
            <a:off x="1830378" y="1554854"/>
            <a:ext cx="749693" cy="1104277"/>
          </a:xfrm>
          <a:prstGeom prst="rect">
            <a:avLst/>
          </a:prstGeom>
        </p:spPr>
      </p:pic>
    </p:spTree>
    <p:extLst>
      <p:ext uri="{BB962C8B-B14F-4D97-AF65-F5344CB8AC3E}">
        <p14:creationId xmlns:p14="http://schemas.microsoft.com/office/powerpoint/2010/main" val="71885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433" fill="hold"/>
                                        <p:tgtEl>
                                          <p:spTgt spid="9"/>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video>
              <p:cMediaNode vol="80000">
                <p:cTn id="22" fill="hold" display="0">
                  <p:stCondLst>
                    <p:cond delay="indefinite"/>
                  </p:stCondLst>
                </p:cTn>
                <p:tgtEl>
                  <p:spTgt spid="9"/>
                </p:tgtEl>
              </p:cMediaNode>
            </p:vide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9"/>
                                        </p:tgtEl>
                                      </p:cBhvr>
                                    </p:cmd>
                                  </p:childTnLst>
                                </p:cTn>
                              </p:par>
                            </p:childTnLst>
                          </p:cTn>
                        </p:par>
                      </p:childTnLst>
                    </p:cTn>
                  </p:par>
                </p:childTnLst>
              </p:cTn>
              <p:nextCondLst>
                <p:cond evt="onClick" delay="0">
                  <p:tgtEl>
                    <p:spTgt spid="9"/>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903"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53700" y="-20638"/>
            <a:ext cx="10515600" cy="1325563"/>
          </a:xfrm>
        </p:spPr>
        <p:txBody>
          <a:bodyPr/>
          <a:lstStyle/>
          <a:p>
            <a:r>
              <a:rPr lang="en-US" dirty="0">
                <a:latin typeface="Garamond" panose="02020404030301010803" pitchFamily="18" charset="0"/>
              </a:rPr>
              <a:t>Now it’s your turn to transcribe a sound</a:t>
            </a:r>
          </a:p>
        </p:txBody>
      </p:sp>
      <p:pic>
        <p:nvPicPr>
          <p:cNvPr id="7" name="car-horn-90973">
            <a:hlinkClick r:id="" action="ppaction://media"/>
            <a:extLst>
              <a:ext uri="{FF2B5EF4-FFF2-40B4-BE49-F238E27FC236}">
                <a16:creationId xmlns:a16="http://schemas.microsoft.com/office/drawing/2014/main" id="{0C2D88CC-B153-4ECE-8D69-CB6FC904C0E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05094" y="6071043"/>
            <a:ext cx="812800" cy="812800"/>
          </a:xfrm>
          <a:prstGeom prst="rect">
            <a:avLst/>
          </a:prstGeom>
        </p:spPr>
      </p:pic>
      <p:pic>
        <p:nvPicPr>
          <p:cNvPr id="3074" name="Picture 2" descr="Free Automobile Road photo and picture">
            <a:extLst>
              <a:ext uri="{FF2B5EF4-FFF2-40B4-BE49-F238E27FC236}">
                <a16:creationId xmlns:a16="http://schemas.microsoft.com/office/drawing/2014/main" id="{8D183F53-F140-484D-AF2E-61369CF9D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8157" y="3267519"/>
            <a:ext cx="4066674" cy="27098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Free To Stroll Legs photo and picture">
            <a:extLst>
              <a:ext uri="{FF2B5EF4-FFF2-40B4-BE49-F238E27FC236}">
                <a16:creationId xmlns:a16="http://schemas.microsoft.com/office/drawing/2014/main" id="{EF0DD4FB-51BE-4E3D-BB49-9E8019E75C0B}"/>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4908035" y="3289743"/>
            <a:ext cx="3441430" cy="2659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8" name="Picture 6" descr="Free Wolf Howling photo and picture">
            <a:extLst>
              <a:ext uri="{FF2B5EF4-FFF2-40B4-BE49-F238E27FC236}">
                <a16:creationId xmlns:a16="http://schemas.microsoft.com/office/drawing/2014/main" id="{298735A2-0CFC-047A-B64A-3F7140A5587E}"/>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712669" y="3289743"/>
            <a:ext cx="2911841" cy="2659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steps-on-ground-stopping-29075">
            <a:hlinkClick r:id="" action="ppaction://media"/>
            <a:extLst>
              <a:ext uri="{FF2B5EF4-FFF2-40B4-BE49-F238E27FC236}">
                <a16:creationId xmlns:a16="http://schemas.microsoft.com/office/drawing/2014/main" id="{8139C3B3-6292-5943-87E5-32059DCCAF5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030797" y="6056755"/>
            <a:ext cx="812800" cy="812800"/>
          </a:xfrm>
          <a:prstGeom prst="rect">
            <a:avLst/>
          </a:prstGeom>
        </p:spPr>
      </p:pic>
      <p:pic>
        <p:nvPicPr>
          <p:cNvPr id="9" name="wolf-howl-6310">
            <a:hlinkClick r:id="" action="ppaction://media"/>
            <a:extLst>
              <a:ext uri="{FF2B5EF4-FFF2-40B4-BE49-F238E27FC236}">
                <a16:creationId xmlns:a16="http://schemas.microsoft.com/office/drawing/2014/main" id="{0181CA7D-0E66-1417-F8F9-C060523C843C}"/>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956500" y="5999605"/>
            <a:ext cx="812800" cy="812800"/>
          </a:xfrm>
          <a:prstGeom prst="rect">
            <a:avLst/>
          </a:prstGeom>
        </p:spPr>
      </p:pic>
      <p:sp>
        <p:nvSpPr>
          <p:cNvPr id="10" name="TextBox 9">
            <a:extLst>
              <a:ext uri="{FF2B5EF4-FFF2-40B4-BE49-F238E27FC236}">
                <a16:creationId xmlns:a16="http://schemas.microsoft.com/office/drawing/2014/main" id="{A2F27A65-D9D6-39A4-729A-7AA62897F29A}"/>
              </a:ext>
            </a:extLst>
          </p:cNvPr>
          <p:cNvSpPr txBox="1"/>
          <p:nvPr/>
        </p:nvSpPr>
        <p:spPr>
          <a:xfrm>
            <a:off x="524262" y="982425"/>
            <a:ext cx="11100248" cy="830997"/>
          </a:xfrm>
          <a:prstGeom prst="rect">
            <a:avLst/>
          </a:prstGeom>
          <a:noFill/>
        </p:spPr>
        <p:txBody>
          <a:bodyPr wrap="square" rtlCol="0">
            <a:spAutoFit/>
          </a:bodyPr>
          <a:lstStyle/>
          <a:p>
            <a:r>
              <a:rPr lang="en-US" sz="2400" dirty="0"/>
              <a:t>On your white boards, draw a line from left to right to represent the sound you hear.</a:t>
            </a:r>
          </a:p>
          <a:p>
            <a:endParaRPr lang="en-US" sz="2400" dirty="0"/>
          </a:p>
        </p:txBody>
      </p:sp>
      <p:sp>
        <p:nvSpPr>
          <p:cNvPr id="11" name="TextBox 10">
            <a:extLst>
              <a:ext uri="{FF2B5EF4-FFF2-40B4-BE49-F238E27FC236}">
                <a16:creationId xmlns:a16="http://schemas.microsoft.com/office/drawing/2014/main" id="{88B250D8-34FA-EB8F-05C8-17A2D0B64BFC}"/>
              </a:ext>
            </a:extLst>
          </p:cNvPr>
          <p:cNvSpPr txBox="1"/>
          <p:nvPr/>
        </p:nvSpPr>
        <p:spPr>
          <a:xfrm>
            <a:off x="485249" y="1600759"/>
            <a:ext cx="4578210"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high pitch </a:t>
            </a:r>
            <a:r>
              <a:rPr lang="en-US" sz="2000" dirty="0"/>
              <a:t>sound, draw the line toward the </a:t>
            </a:r>
            <a:r>
              <a:rPr lang="en-US" sz="2000" b="1" dirty="0"/>
              <a:t>top</a:t>
            </a:r>
            <a:r>
              <a:rPr lang="en-US" sz="2000" dirty="0"/>
              <a:t> of the board</a:t>
            </a:r>
          </a:p>
          <a:p>
            <a:pPr marL="285750" indent="-285750">
              <a:buFont typeface="Arial" panose="020B0604020202020204" pitchFamily="34" charset="0"/>
              <a:buChar char="•"/>
            </a:pPr>
            <a:r>
              <a:rPr lang="en-US" sz="2000" dirty="0"/>
              <a:t>For a </a:t>
            </a:r>
            <a:r>
              <a:rPr lang="en-US" sz="2000" b="1" dirty="0"/>
              <a:t>low pitch </a:t>
            </a:r>
            <a:r>
              <a:rPr lang="en-US" sz="2000" dirty="0"/>
              <a:t>sound, draw the line toward the </a:t>
            </a:r>
            <a:r>
              <a:rPr lang="en-US" sz="2000" b="1" dirty="0"/>
              <a:t>bottom</a:t>
            </a:r>
            <a:r>
              <a:rPr lang="en-US" sz="2000" dirty="0"/>
              <a:t> of the board</a:t>
            </a:r>
          </a:p>
          <a:p>
            <a:pPr marL="285750" indent="-28575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FF142F3E-B417-9973-5ED0-1D8B917067CF}"/>
              </a:ext>
            </a:extLst>
          </p:cNvPr>
          <p:cNvSpPr txBox="1"/>
          <p:nvPr/>
        </p:nvSpPr>
        <p:spPr>
          <a:xfrm>
            <a:off x="6096000" y="1628756"/>
            <a:ext cx="5610751"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For a </a:t>
            </a:r>
            <a:r>
              <a:rPr lang="en-US" sz="2000" b="1" dirty="0"/>
              <a:t>continuous</a:t>
            </a:r>
            <a:r>
              <a:rPr lang="en-US" sz="2000" dirty="0"/>
              <a:t> sound, draw a </a:t>
            </a:r>
            <a:r>
              <a:rPr lang="en-US" sz="2000" b="1" dirty="0"/>
              <a:t>continuous line</a:t>
            </a:r>
          </a:p>
          <a:p>
            <a:pPr marL="285750" indent="-285750">
              <a:buFont typeface="Arial" panose="020B0604020202020204" pitchFamily="34" charset="0"/>
              <a:buChar char="•"/>
            </a:pPr>
            <a:r>
              <a:rPr lang="en-US" sz="2000" dirty="0"/>
              <a:t>For a mixture of sounds and silence , put </a:t>
            </a:r>
            <a:r>
              <a:rPr lang="en-US" sz="2000" b="1" dirty="0"/>
              <a:t>breaks in the line to show silence</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96024703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audio>
              <p:cMediaNode vol="80000">
                <p:cTn id="3" fill="hold" display="0">
                  <p:stCondLst>
                    <p:cond delay="indefinite"/>
                  </p:stCondLst>
                  <p:endCondLst>
                    <p:cond evt="onStopAudio" delay="0">
                      <p:tgtEl>
                        <p:sldTgt/>
                      </p:tgtEl>
                    </p:cond>
                  </p:endCondLst>
                </p:cTn>
                <p:tgtEl>
                  <p:spTgt spid="8"/>
                </p:tgtEl>
              </p:cMediaNode>
            </p:audio>
            <p:audio>
              <p:cMediaNode vol="80000">
                <p:cTn id="4" fill="hold" display="0">
                  <p:stCondLst>
                    <p:cond delay="indefinite"/>
                  </p:stCondLst>
                  <p:endCondLst>
                    <p:cond evt="onStopAudio" delay="0">
                      <p:tgtEl>
                        <p:sldTgt/>
                      </p:tgtEl>
                    </p:cond>
                  </p:endCondLst>
                </p:cTn>
                <p:tgtEl>
                  <p:spTgt spid="9"/>
                </p:tgtEl>
              </p:cMediaNode>
            </p:audio>
            <p:seq concurrent="1" nextAc="seek">
              <p:cTn id="5" restart="whenNotActive" fill="hold" evtFilter="cancelBubble" nodeType="interactiveSeq">
                <p:stCondLst>
                  <p:cond evt="onClick" delay="0">
                    <p:tgtEl>
                      <p:spTgt spid="3074"/>
                    </p:tgtEl>
                  </p:cond>
                </p:stCondLst>
                <p:endSync evt="end" delay="0">
                  <p:rtn val="all"/>
                </p:endSync>
                <p:childTnLst>
                  <p:par>
                    <p:cTn id="6" fill="hold">
                      <p:stCondLst>
                        <p:cond delay="0"/>
                      </p:stCondLst>
                      <p:childTnLst>
                        <p:par>
                          <p:cTn id="7" fill="hold">
                            <p:stCondLst>
                              <p:cond delay="0"/>
                            </p:stCondLst>
                            <p:childTnLst>
                              <p:par>
                                <p:cTn id="8" presetID="1" presetClass="mediacall" presetSubtype="0" fill="hold" nodeType="clickEffect">
                                  <p:stCondLst>
                                    <p:cond delay="0"/>
                                  </p:stCondLst>
                                  <p:childTnLst>
                                    <p:cmd type="call" cmd="playFrom(0.0)">
                                      <p:cBhvr>
                                        <p:cTn id="9" dur="8160" fill="hold"/>
                                        <p:tgtEl>
                                          <p:spTgt spid="7"/>
                                        </p:tgtEl>
                                      </p:cBhvr>
                                    </p:cmd>
                                  </p:childTnLst>
                                </p:cTn>
                              </p:par>
                            </p:childTnLst>
                          </p:cTn>
                        </p:par>
                      </p:childTnLst>
                    </p:cTn>
                  </p:par>
                </p:childTnLst>
              </p:cTn>
              <p:nextCondLst>
                <p:cond evt="onClick" delay="0">
                  <p:tgtEl>
                    <p:spTgt spid="3074"/>
                  </p:tgtEl>
                </p:cond>
              </p:nextCondLst>
            </p:seq>
            <p:seq concurrent="1" nextAc="seek">
              <p:cTn id="10" restart="whenNotActive" fill="hold" evtFilter="cancelBubble" nodeType="interactiveSeq">
                <p:stCondLst>
                  <p:cond evt="onClick" delay="0">
                    <p:tgtEl>
                      <p:spTgt spid="3076"/>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944" fill="hold"/>
                                        <p:tgtEl>
                                          <p:spTgt spid="8"/>
                                        </p:tgtEl>
                                      </p:cBhvr>
                                    </p:cmd>
                                  </p:childTnLst>
                                </p:cTn>
                              </p:par>
                            </p:childTnLst>
                          </p:cTn>
                        </p:par>
                      </p:childTnLst>
                    </p:cTn>
                  </p:par>
                </p:childTnLst>
              </p:cTn>
              <p:nextCondLst>
                <p:cond evt="onClick" delay="0">
                  <p:tgtEl>
                    <p:spTgt spid="3076"/>
                  </p:tgtEl>
                </p:cond>
              </p:nextCondLst>
            </p:seq>
            <p:seq concurrent="1" nextAc="seek">
              <p:cTn id="15" restart="whenNotActive" fill="hold" evtFilter="cancelBubble" nodeType="interactiveSeq">
                <p:stCondLst>
                  <p:cond evt="onClick" delay="0">
                    <p:tgtEl>
                      <p:spTgt spid="3078"/>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7632" fill="hold"/>
                                        <p:tgtEl>
                                          <p:spTgt spid="9"/>
                                        </p:tgtEl>
                                      </p:cBhvr>
                                    </p:cmd>
                                  </p:childTnLst>
                                </p:cTn>
                              </p:par>
                            </p:childTnLst>
                          </p:cTn>
                        </p:par>
                      </p:childTnLst>
                    </p:cTn>
                  </p:par>
                </p:childTnLst>
              </p:cTn>
              <p:nextCondLst>
                <p:cond evt="onClick" delay="0">
                  <p:tgtEl>
                    <p:spTgt spid="307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8C7EBB-608F-CF5F-8CE5-0C06F47564A2}"/>
              </a:ext>
            </a:extLst>
          </p:cNvPr>
          <p:cNvSpPr txBox="1"/>
          <p:nvPr/>
        </p:nvSpPr>
        <p:spPr>
          <a:xfrm>
            <a:off x="5692613" y="269264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5692613" y="3142010"/>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5672839" y="3852477"/>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5672838" y="5433479"/>
            <a:ext cx="5819915" cy="923330"/>
          </a:xfrm>
          <a:prstGeom prst="rect">
            <a:avLst/>
          </a:prstGeom>
          <a:noFill/>
        </p:spPr>
        <p:txBody>
          <a:bodyPr wrap="square" rtlCol="0">
            <a:spAutoFit/>
          </a:bodyPr>
          <a:lstStyle/>
          <a:p>
            <a:r>
              <a:rPr lang="en-US" dirty="0"/>
              <a:t>Three standing women: Are they singing along or just listening? Are they paying attention silently or chatting? Are they tapping their toes or clapping their hands to join in?</a:t>
            </a:r>
          </a:p>
        </p:txBody>
      </p:sp>
      <p:sp>
        <p:nvSpPr>
          <p:cNvPr id="11" name="TextBox 10">
            <a:extLst>
              <a:ext uri="{FF2B5EF4-FFF2-40B4-BE49-F238E27FC236}">
                <a16:creationId xmlns:a16="http://schemas.microsoft.com/office/drawing/2014/main" id="{622D1C12-C85D-6C85-C5C6-9C9E4C4C2C3F}"/>
              </a:ext>
            </a:extLst>
          </p:cNvPr>
          <p:cNvSpPr txBox="1"/>
          <p:nvPr/>
        </p:nvSpPr>
        <p:spPr>
          <a:xfrm>
            <a:off x="5672839" y="4642978"/>
            <a:ext cx="5644027" cy="646331"/>
          </a:xfrm>
          <a:prstGeom prst="rect">
            <a:avLst/>
          </a:prstGeom>
          <a:noFill/>
        </p:spPr>
        <p:txBody>
          <a:bodyPr wrap="square" rtlCol="0">
            <a:spAutoFit/>
          </a:bodyPr>
          <a:lstStyle/>
          <a:p>
            <a:r>
              <a:rPr lang="en-US" dirty="0" err="1"/>
              <a:t>Kemence</a:t>
            </a:r>
            <a:r>
              <a:rPr lang="en-US" dirty="0"/>
              <a:t> player: Is the instrument making a single note or lots? Is it a continuous sound or are there breaks?</a:t>
            </a:r>
          </a:p>
        </p:txBody>
      </p:sp>
      <p:sp>
        <p:nvSpPr>
          <p:cNvPr id="12" name="Title 1">
            <a:extLst>
              <a:ext uri="{FF2B5EF4-FFF2-40B4-BE49-F238E27FC236}">
                <a16:creationId xmlns:a16="http://schemas.microsoft.com/office/drawing/2014/main" id="{AE7C002E-13DC-4BAE-79C4-52393572F846}"/>
              </a:ext>
            </a:extLst>
          </p:cNvPr>
          <p:cNvSpPr txBox="1">
            <a:spLocks/>
          </p:cNvSpPr>
          <p:nvPr/>
        </p:nvSpPr>
        <p:spPr>
          <a:xfrm>
            <a:off x="4169989" y="232897"/>
            <a:ext cx="8027464" cy="881379"/>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pic>
        <p:nvPicPr>
          <p:cNvPr id="13" name="Picture 12">
            <a:extLst>
              <a:ext uri="{FF2B5EF4-FFF2-40B4-BE49-F238E27FC236}">
                <a16:creationId xmlns:a16="http://schemas.microsoft.com/office/drawing/2014/main" id="{B17E36AA-4520-7E22-1914-AA4F96ED04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103" y="484094"/>
            <a:ext cx="4103877" cy="5813783"/>
          </a:xfrm>
          <a:prstGeom prst="rect">
            <a:avLst/>
          </a:prstGeom>
        </p:spPr>
      </p:pic>
      <p:sp>
        <p:nvSpPr>
          <p:cNvPr id="14" name="TextBox 13">
            <a:extLst>
              <a:ext uri="{FF2B5EF4-FFF2-40B4-BE49-F238E27FC236}">
                <a16:creationId xmlns:a16="http://schemas.microsoft.com/office/drawing/2014/main" id="{9F0BD532-B09F-6BFA-7DD4-A67D764F4B8A}"/>
              </a:ext>
            </a:extLst>
          </p:cNvPr>
          <p:cNvSpPr txBox="1"/>
          <p:nvPr/>
        </p:nvSpPr>
        <p:spPr>
          <a:xfrm>
            <a:off x="4627418" y="1242722"/>
            <a:ext cx="7112606" cy="646331"/>
          </a:xfrm>
          <a:prstGeom prst="rect">
            <a:avLst/>
          </a:prstGeom>
          <a:noFill/>
        </p:spPr>
        <p:txBody>
          <a:bodyPr wrap="square" rtlCol="0">
            <a:spAutoFit/>
          </a:bodyPr>
          <a:lstStyle/>
          <a:p>
            <a:r>
              <a:rPr lang="en-US" dirty="0"/>
              <a:t>Here’s an Ottoman picture we saw in our last lesson. Can you remember what’s happening here?</a:t>
            </a:r>
          </a:p>
        </p:txBody>
      </p:sp>
      <p:sp>
        <p:nvSpPr>
          <p:cNvPr id="15" name="TextBox 14">
            <a:extLst>
              <a:ext uri="{FF2B5EF4-FFF2-40B4-BE49-F238E27FC236}">
                <a16:creationId xmlns:a16="http://schemas.microsoft.com/office/drawing/2014/main" id="{67C7963C-AAA5-99AB-94E2-CC3CA5A8EC0E}"/>
              </a:ext>
            </a:extLst>
          </p:cNvPr>
          <p:cNvSpPr txBox="1"/>
          <p:nvPr/>
        </p:nvSpPr>
        <p:spPr>
          <a:xfrm>
            <a:off x="125576" y="6115102"/>
            <a:ext cx="4134929" cy="646331"/>
          </a:xfrm>
          <a:prstGeom prst="rect">
            <a:avLst/>
          </a:prstGeom>
          <a:noFill/>
        </p:spPr>
        <p:txBody>
          <a:bodyPr wrap="square" rtlCol="0">
            <a:spAutoFit/>
          </a:bodyPr>
          <a:lstStyle/>
          <a:p>
            <a:pPr algn="ctr"/>
            <a:r>
              <a:rPr lang="en-US" dirty="0">
                <a:solidFill>
                  <a:srgbClr val="C00000"/>
                </a:solidFill>
                <a:highlight>
                  <a:srgbClr val="C0C0C0"/>
                </a:highlight>
              </a:rPr>
              <a:t>A picture of an outdoor musical gathering, 18</a:t>
            </a:r>
            <a:r>
              <a:rPr lang="en-US" baseline="30000" dirty="0">
                <a:solidFill>
                  <a:srgbClr val="C00000"/>
                </a:solidFill>
                <a:highlight>
                  <a:srgbClr val="C0C0C0"/>
                </a:highlight>
              </a:rPr>
              <a:t>th</a:t>
            </a:r>
            <a:r>
              <a:rPr lang="en-US" dirty="0">
                <a:solidFill>
                  <a:srgbClr val="C00000"/>
                </a:solidFill>
                <a:highlight>
                  <a:srgbClr val="C0C0C0"/>
                </a:highlight>
              </a:rPr>
              <a:t> Century</a:t>
            </a:r>
          </a:p>
        </p:txBody>
      </p:sp>
      <p:sp>
        <p:nvSpPr>
          <p:cNvPr id="16" name="TextBox 15">
            <a:extLst>
              <a:ext uri="{FF2B5EF4-FFF2-40B4-BE49-F238E27FC236}">
                <a16:creationId xmlns:a16="http://schemas.microsoft.com/office/drawing/2014/main" id="{4F9B6663-7A17-6A00-8FF4-2EA3380F4139}"/>
              </a:ext>
            </a:extLst>
          </p:cNvPr>
          <p:cNvSpPr txBox="1"/>
          <p:nvPr/>
        </p:nvSpPr>
        <p:spPr>
          <a:xfrm>
            <a:off x="4627418" y="1984006"/>
            <a:ext cx="7112606" cy="646331"/>
          </a:xfrm>
          <a:prstGeom prst="rect">
            <a:avLst/>
          </a:prstGeom>
          <a:noFill/>
        </p:spPr>
        <p:txBody>
          <a:bodyPr wrap="square" rtlCol="0">
            <a:spAutoFit/>
          </a:bodyPr>
          <a:lstStyle/>
          <a:p>
            <a:r>
              <a:rPr lang="en-US" dirty="0"/>
              <a:t>We’re going to imagine a soundscape to accompany this picture and record this soundscape using the line technique we just practiced.</a:t>
            </a:r>
          </a:p>
        </p:txBody>
      </p:sp>
    </p:spTree>
    <p:extLst>
      <p:ext uri="{BB962C8B-B14F-4D97-AF65-F5344CB8AC3E}">
        <p14:creationId xmlns:p14="http://schemas.microsoft.com/office/powerpoint/2010/main" val="42126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BED56B7-C26E-35BF-7855-CE8D0BC12130}"/>
              </a:ext>
            </a:extLst>
          </p:cNvPr>
          <p:cNvPicPr>
            <a:picLocks noChangeAspect="1"/>
          </p:cNvPicPr>
          <p:nvPr/>
        </p:nvPicPr>
        <p:blipFill>
          <a:blip r:embed="rId4"/>
          <a:stretch>
            <a:fillRect/>
          </a:stretch>
        </p:blipFill>
        <p:spPr>
          <a:xfrm>
            <a:off x="133083" y="210612"/>
            <a:ext cx="4964939" cy="6558244"/>
          </a:xfrm>
          <a:prstGeom prst="rect">
            <a:avLst/>
          </a:prstGeom>
          <a:ln>
            <a:noFill/>
          </a:ln>
          <a:effectLst>
            <a:outerShdw blurRad="292100" dist="139700" dir="2700000" algn="tl" rotWithShape="0">
              <a:srgbClr val="333333">
                <a:alpha val="65000"/>
              </a:srgbClr>
            </a:outerShdw>
          </a:effectLst>
        </p:spPr>
      </p:pic>
      <p:pic>
        <p:nvPicPr>
          <p:cNvPr id="5" name="bbc_wind-atmos_nhu0501215">
            <a:hlinkClick r:id="" action="ppaction://media"/>
            <a:extLst>
              <a:ext uri="{FF2B5EF4-FFF2-40B4-BE49-F238E27FC236}">
                <a16:creationId xmlns:a16="http://schemas.microsoft.com/office/drawing/2014/main" id="{4F562E22-D462-D5C3-CBF7-A49431B6A0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6484" y="5999356"/>
            <a:ext cx="592254" cy="592254"/>
          </a:xfrm>
          <a:prstGeom prst="rect">
            <a:avLst/>
          </a:prstGeom>
        </p:spPr>
      </p:pic>
      <p:sp>
        <p:nvSpPr>
          <p:cNvPr id="6" name="Freeform 5">
            <a:extLst>
              <a:ext uri="{FF2B5EF4-FFF2-40B4-BE49-F238E27FC236}">
                <a16:creationId xmlns:a16="http://schemas.microsoft.com/office/drawing/2014/main" id="{38D89E0B-8354-0804-E7CE-10E33EB5655C}"/>
              </a:ext>
            </a:extLst>
          </p:cNvPr>
          <p:cNvSpPr/>
          <p:nvPr/>
        </p:nvSpPr>
        <p:spPr>
          <a:xfrm>
            <a:off x="323385" y="6478859"/>
            <a:ext cx="3958683" cy="168529"/>
          </a:xfrm>
          <a:custGeom>
            <a:avLst/>
            <a:gdLst>
              <a:gd name="connsiteX0" fmla="*/ 0 w 2653991"/>
              <a:gd name="connsiteY0" fmla="*/ 78058 h 157378"/>
              <a:gd name="connsiteX1" fmla="*/ 122664 w 2653991"/>
              <a:gd name="connsiteY1" fmla="*/ 133814 h 157378"/>
              <a:gd name="connsiteX2" fmla="*/ 256478 w 2653991"/>
              <a:gd name="connsiteY2" fmla="*/ 100361 h 157378"/>
              <a:gd name="connsiteX3" fmla="*/ 323386 w 2653991"/>
              <a:gd name="connsiteY3" fmla="*/ 78058 h 157378"/>
              <a:gd name="connsiteX4" fmla="*/ 356839 w 2653991"/>
              <a:gd name="connsiteY4" fmla="*/ 55756 h 157378"/>
              <a:gd name="connsiteX5" fmla="*/ 379142 w 2653991"/>
              <a:gd name="connsiteY5" fmla="*/ 33453 h 157378"/>
              <a:gd name="connsiteX6" fmla="*/ 512956 w 2653991"/>
              <a:gd name="connsiteY6" fmla="*/ 0 h 157378"/>
              <a:gd name="connsiteX7" fmla="*/ 579864 w 2653991"/>
              <a:gd name="connsiteY7" fmla="*/ 11151 h 157378"/>
              <a:gd name="connsiteX8" fmla="*/ 691376 w 2653991"/>
              <a:gd name="connsiteY8" fmla="*/ 44605 h 157378"/>
              <a:gd name="connsiteX9" fmla="*/ 758283 w 2653991"/>
              <a:gd name="connsiteY9" fmla="*/ 66907 h 157378"/>
              <a:gd name="connsiteX10" fmla="*/ 791737 w 2653991"/>
              <a:gd name="connsiteY10" fmla="*/ 78058 h 157378"/>
              <a:gd name="connsiteX11" fmla="*/ 814039 w 2653991"/>
              <a:gd name="connsiteY11" fmla="*/ 100361 h 157378"/>
              <a:gd name="connsiteX12" fmla="*/ 947854 w 2653991"/>
              <a:gd name="connsiteY12" fmla="*/ 133814 h 157378"/>
              <a:gd name="connsiteX13" fmla="*/ 970156 w 2653991"/>
              <a:gd name="connsiteY13" fmla="*/ 156117 h 157378"/>
              <a:gd name="connsiteX14" fmla="*/ 1115122 w 2653991"/>
              <a:gd name="connsiteY14" fmla="*/ 122663 h 157378"/>
              <a:gd name="connsiteX15" fmla="*/ 1226635 w 2653991"/>
              <a:gd name="connsiteY15" fmla="*/ 100361 h 157378"/>
              <a:gd name="connsiteX16" fmla="*/ 1293542 w 2653991"/>
              <a:gd name="connsiteY16" fmla="*/ 78058 h 157378"/>
              <a:gd name="connsiteX17" fmla="*/ 1326995 w 2653991"/>
              <a:gd name="connsiteY17" fmla="*/ 66907 h 157378"/>
              <a:gd name="connsiteX18" fmla="*/ 1360449 w 2653991"/>
              <a:gd name="connsiteY18" fmla="*/ 55756 h 157378"/>
              <a:gd name="connsiteX19" fmla="*/ 1427356 w 2653991"/>
              <a:gd name="connsiteY19" fmla="*/ 78058 h 157378"/>
              <a:gd name="connsiteX20" fmla="*/ 1460810 w 2653991"/>
              <a:gd name="connsiteY20" fmla="*/ 89210 h 157378"/>
              <a:gd name="connsiteX21" fmla="*/ 1516566 w 2653991"/>
              <a:gd name="connsiteY21" fmla="*/ 100361 h 157378"/>
              <a:gd name="connsiteX22" fmla="*/ 1672683 w 2653991"/>
              <a:gd name="connsiteY22" fmla="*/ 89210 h 157378"/>
              <a:gd name="connsiteX23" fmla="*/ 1739591 w 2653991"/>
              <a:gd name="connsiteY23" fmla="*/ 44605 h 157378"/>
              <a:gd name="connsiteX24" fmla="*/ 1806498 w 2653991"/>
              <a:gd name="connsiteY24" fmla="*/ 22302 h 157378"/>
              <a:gd name="connsiteX25" fmla="*/ 1839952 w 2653991"/>
              <a:gd name="connsiteY25" fmla="*/ 11151 h 157378"/>
              <a:gd name="connsiteX26" fmla="*/ 1929161 w 2653991"/>
              <a:gd name="connsiteY26" fmla="*/ 22302 h 157378"/>
              <a:gd name="connsiteX27" fmla="*/ 1984917 w 2653991"/>
              <a:gd name="connsiteY27" fmla="*/ 78058 h 157378"/>
              <a:gd name="connsiteX28" fmla="*/ 2007220 w 2653991"/>
              <a:gd name="connsiteY28" fmla="*/ 100361 h 157378"/>
              <a:gd name="connsiteX29" fmla="*/ 2185639 w 2653991"/>
              <a:gd name="connsiteY29" fmla="*/ 89210 h 157378"/>
              <a:gd name="connsiteX30" fmla="*/ 2297152 w 2653991"/>
              <a:gd name="connsiteY30" fmla="*/ 66907 h 157378"/>
              <a:gd name="connsiteX31" fmla="*/ 2364059 w 2653991"/>
              <a:gd name="connsiteY31" fmla="*/ 33453 h 157378"/>
              <a:gd name="connsiteX32" fmla="*/ 2430966 w 2653991"/>
              <a:gd name="connsiteY32" fmla="*/ 0 h 157378"/>
              <a:gd name="connsiteX33" fmla="*/ 2553630 w 2653991"/>
              <a:gd name="connsiteY33" fmla="*/ 11151 h 157378"/>
              <a:gd name="connsiteX34" fmla="*/ 2620537 w 2653991"/>
              <a:gd name="connsiteY34" fmla="*/ 33453 h 157378"/>
              <a:gd name="connsiteX35" fmla="*/ 2653991 w 2653991"/>
              <a:gd name="connsiteY35" fmla="*/ 44605 h 15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53991" h="157378">
                <a:moveTo>
                  <a:pt x="0" y="78058"/>
                </a:moveTo>
                <a:cubicBezTo>
                  <a:pt x="28336" y="94250"/>
                  <a:pt x="81219" y="133814"/>
                  <a:pt x="122664" y="133814"/>
                </a:cubicBezTo>
                <a:cubicBezTo>
                  <a:pt x="167712" y="133814"/>
                  <a:pt x="214960" y="114200"/>
                  <a:pt x="256478" y="100361"/>
                </a:cubicBezTo>
                <a:cubicBezTo>
                  <a:pt x="256483" y="100359"/>
                  <a:pt x="323382" y="78061"/>
                  <a:pt x="323386" y="78058"/>
                </a:cubicBezTo>
                <a:cubicBezTo>
                  <a:pt x="334537" y="70624"/>
                  <a:pt x="346374" y="64128"/>
                  <a:pt x="356839" y="55756"/>
                </a:cubicBezTo>
                <a:cubicBezTo>
                  <a:pt x="365049" y="49188"/>
                  <a:pt x="369738" y="38155"/>
                  <a:pt x="379142" y="33453"/>
                </a:cubicBezTo>
                <a:cubicBezTo>
                  <a:pt x="423319" y="11364"/>
                  <a:pt x="465351" y="7934"/>
                  <a:pt x="512956" y="0"/>
                </a:cubicBezTo>
                <a:cubicBezTo>
                  <a:pt x="535259" y="3717"/>
                  <a:pt x="557693" y="6717"/>
                  <a:pt x="579864" y="11151"/>
                </a:cubicBezTo>
                <a:cubicBezTo>
                  <a:pt x="622001" y="19578"/>
                  <a:pt x="648700" y="30379"/>
                  <a:pt x="691376" y="44605"/>
                </a:cubicBezTo>
                <a:lnTo>
                  <a:pt x="758283" y="66907"/>
                </a:lnTo>
                <a:lnTo>
                  <a:pt x="791737" y="78058"/>
                </a:lnTo>
                <a:cubicBezTo>
                  <a:pt x="799171" y="85492"/>
                  <a:pt x="804635" y="95659"/>
                  <a:pt x="814039" y="100361"/>
                </a:cubicBezTo>
                <a:cubicBezTo>
                  <a:pt x="858216" y="122449"/>
                  <a:pt x="900249" y="125880"/>
                  <a:pt x="947854" y="133814"/>
                </a:cubicBezTo>
                <a:cubicBezTo>
                  <a:pt x="955288" y="141248"/>
                  <a:pt x="959707" y="154956"/>
                  <a:pt x="970156" y="156117"/>
                </a:cubicBezTo>
                <a:cubicBezTo>
                  <a:pt x="1040456" y="163929"/>
                  <a:pt x="1051035" y="133344"/>
                  <a:pt x="1115122" y="122663"/>
                </a:cubicBezTo>
                <a:cubicBezTo>
                  <a:pt x="1160330" y="115128"/>
                  <a:pt x="1185050" y="112837"/>
                  <a:pt x="1226635" y="100361"/>
                </a:cubicBezTo>
                <a:cubicBezTo>
                  <a:pt x="1249152" y="93606"/>
                  <a:pt x="1271240" y="85492"/>
                  <a:pt x="1293542" y="78058"/>
                </a:cubicBezTo>
                <a:lnTo>
                  <a:pt x="1326995" y="66907"/>
                </a:lnTo>
                <a:lnTo>
                  <a:pt x="1360449" y="55756"/>
                </a:lnTo>
                <a:lnTo>
                  <a:pt x="1427356" y="78058"/>
                </a:lnTo>
                <a:cubicBezTo>
                  <a:pt x="1438507" y="81775"/>
                  <a:pt x="1449284" y="86905"/>
                  <a:pt x="1460810" y="89210"/>
                </a:cubicBezTo>
                <a:lnTo>
                  <a:pt x="1516566" y="100361"/>
                </a:lnTo>
                <a:cubicBezTo>
                  <a:pt x="1568605" y="96644"/>
                  <a:pt x="1622069" y="101863"/>
                  <a:pt x="1672683" y="89210"/>
                </a:cubicBezTo>
                <a:cubicBezTo>
                  <a:pt x="1698687" y="82709"/>
                  <a:pt x="1714162" y="53082"/>
                  <a:pt x="1739591" y="44605"/>
                </a:cubicBezTo>
                <a:lnTo>
                  <a:pt x="1806498" y="22302"/>
                </a:lnTo>
                <a:lnTo>
                  <a:pt x="1839952" y="11151"/>
                </a:lnTo>
                <a:cubicBezTo>
                  <a:pt x="1869688" y="14868"/>
                  <a:pt x="1900249" y="14417"/>
                  <a:pt x="1929161" y="22302"/>
                </a:cubicBezTo>
                <a:cubicBezTo>
                  <a:pt x="1963393" y="31638"/>
                  <a:pt x="1965554" y="53854"/>
                  <a:pt x="1984917" y="78058"/>
                </a:cubicBezTo>
                <a:cubicBezTo>
                  <a:pt x="1991485" y="86268"/>
                  <a:pt x="1999786" y="92927"/>
                  <a:pt x="2007220" y="100361"/>
                </a:cubicBezTo>
                <a:cubicBezTo>
                  <a:pt x="2066693" y="96644"/>
                  <a:pt x="2126443" y="96040"/>
                  <a:pt x="2185639" y="89210"/>
                </a:cubicBezTo>
                <a:cubicBezTo>
                  <a:pt x="2223296" y="84865"/>
                  <a:pt x="2297152" y="66907"/>
                  <a:pt x="2297152" y="66907"/>
                </a:cubicBezTo>
                <a:cubicBezTo>
                  <a:pt x="2393017" y="2997"/>
                  <a:pt x="2271728" y="79618"/>
                  <a:pt x="2364059" y="33453"/>
                </a:cubicBezTo>
                <a:cubicBezTo>
                  <a:pt x="2450522" y="-9779"/>
                  <a:pt x="2346885" y="28027"/>
                  <a:pt x="2430966" y="0"/>
                </a:cubicBezTo>
                <a:cubicBezTo>
                  <a:pt x="2471854" y="3717"/>
                  <a:pt x="2513198" y="4016"/>
                  <a:pt x="2553630" y="11151"/>
                </a:cubicBezTo>
                <a:cubicBezTo>
                  <a:pt x="2576781" y="15236"/>
                  <a:pt x="2598235" y="26019"/>
                  <a:pt x="2620537" y="33453"/>
                </a:cubicBezTo>
                <a:lnTo>
                  <a:pt x="2653991" y="44605"/>
                </a:lnTo>
              </a:path>
            </a:pathLst>
          </a:custGeom>
          <a:noFill/>
          <a:ln w="34925" cap="rn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draw hand pencil vector">
            <a:extLst>
              <a:ext uri="{FF2B5EF4-FFF2-40B4-BE49-F238E27FC236}">
                <a16:creationId xmlns:a16="http://schemas.microsoft.com/office/drawing/2014/main" id="{40225C49-5271-D37C-519E-E4958EB7B49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1973" y="5663038"/>
            <a:ext cx="1674045" cy="9285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8C7EBB-608F-CF5F-8CE5-0C06F47564A2}"/>
              </a:ext>
            </a:extLst>
          </p:cNvPr>
          <p:cNvSpPr txBox="1"/>
          <p:nvPr/>
        </p:nvSpPr>
        <p:spPr>
          <a:xfrm>
            <a:off x="6096000" y="6127324"/>
            <a:ext cx="4151265" cy="369332"/>
          </a:xfrm>
          <a:prstGeom prst="rect">
            <a:avLst/>
          </a:prstGeom>
          <a:noFill/>
        </p:spPr>
        <p:txBody>
          <a:bodyPr wrap="none" rtlCol="0">
            <a:spAutoFit/>
          </a:bodyPr>
          <a:lstStyle/>
          <a:p>
            <a:r>
              <a:rPr lang="en-US" dirty="0"/>
              <a:t>What background noise can you imagine? </a:t>
            </a:r>
          </a:p>
        </p:txBody>
      </p:sp>
      <p:sp>
        <p:nvSpPr>
          <p:cNvPr id="8" name="TextBox 7">
            <a:extLst>
              <a:ext uri="{FF2B5EF4-FFF2-40B4-BE49-F238E27FC236}">
                <a16:creationId xmlns:a16="http://schemas.microsoft.com/office/drawing/2014/main" id="{4BE98E8F-1E6E-8C97-B84A-DC6672DF38C7}"/>
              </a:ext>
            </a:extLst>
          </p:cNvPr>
          <p:cNvSpPr txBox="1"/>
          <p:nvPr/>
        </p:nvSpPr>
        <p:spPr>
          <a:xfrm>
            <a:off x="6096000" y="5016707"/>
            <a:ext cx="5644027" cy="646331"/>
          </a:xfrm>
          <a:prstGeom prst="rect">
            <a:avLst/>
          </a:prstGeom>
          <a:noFill/>
        </p:spPr>
        <p:txBody>
          <a:bodyPr wrap="square" rtlCol="0">
            <a:spAutoFit/>
          </a:bodyPr>
          <a:lstStyle/>
          <a:p>
            <a:r>
              <a:rPr lang="en-US" dirty="0"/>
              <a:t>There are three birds in the picture. Are they all singing? What do their calls sound like?</a:t>
            </a:r>
          </a:p>
        </p:txBody>
      </p:sp>
      <p:sp>
        <p:nvSpPr>
          <p:cNvPr id="9" name="TextBox 8">
            <a:extLst>
              <a:ext uri="{FF2B5EF4-FFF2-40B4-BE49-F238E27FC236}">
                <a16:creationId xmlns:a16="http://schemas.microsoft.com/office/drawing/2014/main" id="{9D5A222C-2B21-E676-EE27-C0B0FF841B0E}"/>
              </a:ext>
            </a:extLst>
          </p:cNvPr>
          <p:cNvSpPr txBox="1"/>
          <p:nvPr/>
        </p:nvSpPr>
        <p:spPr>
          <a:xfrm>
            <a:off x="6095999" y="3906090"/>
            <a:ext cx="5644027" cy="646331"/>
          </a:xfrm>
          <a:prstGeom prst="rect">
            <a:avLst/>
          </a:prstGeom>
          <a:noFill/>
        </p:spPr>
        <p:txBody>
          <a:bodyPr wrap="square" rtlCol="0">
            <a:spAutoFit/>
          </a:bodyPr>
          <a:lstStyle/>
          <a:p>
            <a:r>
              <a:rPr lang="en-US" dirty="0"/>
              <a:t>How is the tambourine being played? Shaken or beaten or both? Is the rhythm slow or fast? </a:t>
            </a:r>
          </a:p>
        </p:txBody>
      </p:sp>
      <p:sp>
        <p:nvSpPr>
          <p:cNvPr id="10" name="TextBox 9">
            <a:extLst>
              <a:ext uri="{FF2B5EF4-FFF2-40B4-BE49-F238E27FC236}">
                <a16:creationId xmlns:a16="http://schemas.microsoft.com/office/drawing/2014/main" id="{F171C4B2-C929-7798-F8F8-23D25E74E360}"/>
              </a:ext>
            </a:extLst>
          </p:cNvPr>
          <p:cNvSpPr txBox="1"/>
          <p:nvPr/>
        </p:nvSpPr>
        <p:spPr>
          <a:xfrm>
            <a:off x="6095998" y="2203764"/>
            <a:ext cx="5644027" cy="646331"/>
          </a:xfrm>
          <a:prstGeom prst="rect">
            <a:avLst/>
          </a:prstGeom>
          <a:noFill/>
        </p:spPr>
        <p:txBody>
          <a:bodyPr wrap="square" rtlCol="0">
            <a:spAutoFit/>
          </a:bodyPr>
          <a:lstStyle/>
          <a:p>
            <a:r>
              <a:rPr lang="en-US" dirty="0"/>
              <a:t>Three women: Are they singing along or just listening? Are they paying attention or chatting?</a:t>
            </a:r>
          </a:p>
        </p:txBody>
      </p:sp>
      <p:sp>
        <p:nvSpPr>
          <p:cNvPr id="11" name="TextBox 10">
            <a:extLst>
              <a:ext uri="{FF2B5EF4-FFF2-40B4-BE49-F238E27FC236}">
                <a16:creationId xmlns:a16="http://schemas.microsoft.com/office/drawing/2014/main" id="{622D1C12-C85D-6C85-C5C6-9C9E4C4C2C3F}"/>
              </a:ext>
            </a:extLst>
          </p:cNvPr>
          <p:cNvSpPr txBox="1"/>
          <p:nvPr/>
        </p:nvSpPr>
        <p:spPr>
          <a:xfrm>
            <a:off x="6095997" y="2941679"/>
            <a:ext cx="5644027" cy="646331"/>
          </a:xfrm>
          <a:prstGeom prst="rect">
            <a:avLst/>
          </a:prstGeom>
          <a:noFill/>
        </p:spPr>
        <p:txBody>
          <a:bodyPr wrap="square" rtlCol="0">
            <a:spAutoFit/>
          </a:bodyPr>
          <a:lstStyle/>
          <a:p>
            <a:r>
              <a:rPr lang="en-US" dirty="0" err="1"/>
              <a:t>Kemence</a:t>
            </a:r>
            <a:r>
              <a:rPr lang="en-US" dirty="0"/>
              <a:t> player: Is the instrument making a single note or lots? Is it a continuous sound or are there breaks?</a:t>
            </a:r>
          </a:p>
        </p:txBody>
      </p:sp>
      <p:sp>
        <p:nvSpPr>
          <p:cNvPr id="2" name="Title 1">
            <a:extLst>
              <a:ext uri="{FF2B5EF4-FFF2-40B4-BE49-F238E27FC236}">
                <a16:creationId xmlns:a16="http://schemas.microsoft.com/office/drawing/2014/main" id="{3BC15C38-9D33-56B2-B826-DC9880258746}"/>
              </a:ext>
            </a:extLst>
          </p:cNvPr>
          <p:cNvSpPr txBox="1">
            <a:spLocks/>
          </p:cNvSpPr>
          <p:nvPr/>
        </p:nvSpPr>
        <p:spPr>
          <a:xfrm>
            <a:off x="5558117" y="232897"/>
            <a:ext cx="6639335" cy="150658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Transcribe an imaginary soundscape</a:t>
            </a:r>
          </a:p>
        </p:txBody>
      </p:sp>
    </p:spTree>
    <p:extLst>
      <p:ext uri="{BB962C8B-B14F-4D97-AF65-F5344CB8AC3E}">
        <p14:creationId xmlns:p14="http://schemas.microsoft.com/office/powerpoint/2010/main" val="171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7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8.33333E-7 2.96296E-6 L 8.33333E-7 0.00023 C 0.0026 0.00416 0.00508 0.00926 0.00807 0.0125 C 0.01029 0.01481 0.0151 0.01666 0.0151 0.0169 C 0.01615 0.01666 0.02851 0.0169 0.03281 0.0125 C 0.03516 0.01018 0.0375 0.00694 0.03984 0.00416 L 0.04687 -0.00417 C 0.04792 -0.00556 0.04896 -0.00741 0.05026 -0.00834 L 0.05391 -0.01019 C 0.06172 -0.00949 0.07148 -0.01019 0.07969 -0.00602 C 0.08203 -0.0051 0.08424 -0.00324 0.08672 -0.00185 L 0.0901 2.96296E-6 L 0.09375 0.00231 L 0.09713 0.00416 C 0.09948 0.00694 0.10156 0.01111 0.10417 0.0125 C 0.11315 0.01782 0.10885 0.01597 0.11719 0.01898 C 0.12213 0.01805 0.12734 0.01782 0.13229 0.01666 C 0.13398 0.01643 0.13555 0.01551 0.13698 0.01481 C 0.13945 0.01342 0.14167 0.01203 0.14401 0.01065 C 0.14531 0.00972 0.14635 0.00902 0.14766 0.00833 C 0.15078 0.00694 0.15391 0.00602 0.15703 0.00416 L 0.16406 2.96296E-6 C 0.16862 0.00092 0.17344 0.00115 0.17812 0.00231 C 0.17969 0.00254 0.18112 0.0044 0.18281 0.00416 C 0.1875 0.0037 0.19219 0.00139 0.19687 2.96296E-6 C 0.20365 -0.00787 0.197 -0.00139 0.20859 -0.00602 C 0.21094 -0.00718 0.21562 -0.01019 0.21562 -0.00996 C 0.21732 -0.0125 0.22018 -0.01644 0.22266 -0.01644 C 0.22526 -0.01644 0.2345 -0.01297 0.23659 -0.01019 L 0.24713 0.00231 C 0.24844 0.0037 0.24935 0.00555 0.25078 0.00648 L 0.25417 0.00833 C 0.26406 0.00694 0.26758 0.0074 0.27656 0.00231 L 0.28698 -0.00417 L 0.29062 -0.00602 C 0.29857 -0.01574 0.29492 -0.01297 0.30104 -0.01644 C 0.30508 -0.01574 0.31367 -0.01482 0.31745 -0.01019 C 0.31966 -0.00764 0.32174 -0.0044 0.32448 -0.00417 C 0.32799 -0.00348 0.33151 -0.00417 0.33516 -0.00417 L 0.33516 -0.00394 " pathEditMode="relative" rAng="0" ptsTypes="AAAAAAAAAAAAAAAAAAAAAAAAAAAAAAAAAAAAAAAA">
                                      <p:cBhvr>
                                        <p:cTn id="10" dur="2000" fill="hold"/>
                                        <p:tgtEl>
                                          <p:spTgt spid="1026"/>
                                        </p:tgtEl>
                                        <p:attrNameLst>
                                          <p:attrName>ppt_x</p:attrName>
                                          <p:attrName>ppt_y</p:attrName>
                                        </p:attrNameLst>
                                      </p:cBhvr>
                                      <p:rCtr x="16758" y="116"/>
                                    </p:animMotion>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5"/>
                </p:tgtEl>
              </p:cMediaNode>
            </p:audio>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2078181" y="1997839"/>
            <a:ext cx="8035637" cy="2862322"/>
          </a:xfrm>
          <a:prstGeom prst="rect">
            <a:avLst/>
          </a:prstGeom>
          <a:noFill/>
        </p:spPr>
        <p:txBody>
          <a:bodyPr wrap="square" rtlCol="0">
            <a:spAutoFit/>
          </a:bodyPr>
          <a:lstStyle/>
          <a:p>
            <a:pPr algn="ctr"/>
            <a:r>
              <a:rPr lang="en-US" sz="3600" dirty="0"/>
              <a:t>Now that you’ve drawn your lines to record what the soundscape of this picture looks like, our musician (and you!) can use these lines as inspiration to play or sing back the sounds you’ve imagined.</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Playing back your transcriptions</a:t>
            </a:r>
          </a:p>
        </p:txBody>
      </p:sp>
    </p:spTree>
    <p:extLst>
      <p:ext uri="{BB962C8B-B14F-4D97-AF65-F5344CB8AC3E}">
        <p14:creationId xmlns:p14="http://schemas.microsoft.com/office/powerpoint/2010/main" val="217670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2">
            <a:extLst>
              <a:ext uri="{FF2B5EF4-FFF2-40B4-BE49-F238E27FC236}">
                <a16:creationId xmlns:a16="http://schemas.microsoft.com/office/drawing/2014/main" id="{DACA4445-07EF-92D0-3880-D128F4EC73BA}"/>
              </a:ext>
            </a:extLst>
          </p:cNvPr>
          <p:cNvSpPr txBox="1">
            <a:spLocks/>
          </p:cNvSpPr>
          <p:nvPr/>
        </p:nvSpPr>
        <p:spPr>
          <a:xfrm>
            <a:off x="5297761" y="579657"/>
            <a:ext cx="6251109" cy="1741933"/>
          </a:xfrm>
          <a:prstGeom prst="rect">
            <a:avLst/>
          </a:prstGeom>
        </p:spPr>
        <p:txBody>
          <a:bodyPr vert="horz" lIns="91440" tIns="45720" rIns="91440" bIns="45720" rtlCol="0" anchor="b">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7700" dirty="0">
                <a:latin typeface="Garamond" panose="02020404030301010803" pitchFamily="18" charset="0"/>
                <a:ea typeface="+mj-ea"/>
                <a:cs typeface="+mj-cs"/>
              </a:rPr>
              <a:t>The Ottomans</a:t>
            </a:r>
          </a:p>
          <a:p>
            <a:pPr marL="0" indent="0">
              <a:spcBef>
                <a:spcPct val="0"/>
              </a:spcBef>
              <a:spcAft>
                <a:spcPts val="600"/>
              </a:spcAft>
              <a:buNone/>
            </a:pPr>
            <a:r>
              <a:rPr lang="en-US" sz="6000" dirty="0">
                <a:latin typeface="Garamond" panose="02020404030301010803" pitchFamily="18" charset="0"/>
                <a:ea typeface="+mj-ea"/>
                <a:cs typeface="+mj-cs"/>
              </a:rPr>
              <a:t>Music workshop Part 2: Developing our soundscape</a:t>
            </a:r>
          </a:p>
        </p:txBody>
      </p:sp>
      <p:pic>
        <p:nvPicPr>
          <p:cNvPr id="5" name="Picture 4">
            <a:extLst>
              <a:ext uri="{FF2B5EF4-FFF2-40B4-BE49-F238E27FC236}">
                <a16:creationId xmlns:a16="http://schemas.microsoft.com/office/drawing/2014/main" id="{AE94F843-30CE-3847-210E-C5C964CB7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A75C1721-F32E-EC00-ED90-3C1CA643023B}"/>
              </a:ext>
            </a:extLst>
          </p:cNvPr>
          <p:cNvSpPr>
            <a:spLocks noGrp="1"/>
          </p:cNvSpPr>
          <p:nvPr>
            <p:ph idx="1"/>
          </p:nvPr>
        </p:nvSpPr>
        <p:spPr>
          <a:xfrm>
            <a:off x="5297762" y="3003805"/>
            <a:ext cx="6251110" cy="3483864"/>
          </a:xfrm>
        </p:spPr>
        <p:txBody>
          <a:bodyPr vert="horz" lIns="91440" tIns="45720" rIns="91440" bIns="45720" rtlCol="0">
            <a:normAutofit/>
          </a:bodyPr>
          <a:lstStyle/>
          <a:p>
            <a:pPr marL="0"/>
            <a:r>
              <a:rPr lang="en-US" dirty="0">
                <a:solidFill>
                  <a:srgbClr val="00728F"/>
                </a:solidFill>
              </a:rPr>
              <a:t>L.O.s </a:t>
            </a:r>
          </a:p>
          <a:p>
            <a:pPr lvl="1"/>
            <a:r>
              <a:rPr lang="en-US" sz="2800" dirty="0">
                <a:solidFill>
                  <a:srgbClr val="00728F"/>
                </a:solidFill>
              </a:rPr>
              <a:t>To learn about and listen to dynamic elements in music</a:t>
            </a:r>
          </a:p>
          <a:p>
            <a:pPr lvl="1"/>
            <a:r>
              <a:rPr lang="en-US" sz="2800" dirty="0">
                <a:solidFill>
                  <a:srgbClr val="00728F"/>
                </a:solidFill>
              </a:rPr>
              <a:t>To use </a:t>
            </a:r>
            <a:r>
              <a:rPr lang="en-US" sz="2800" dirty="0" err="1">
                <a:solidFill>
                  <a:srgbClr val="00728F"/>
                </a:solidFill>
              </a:rPr>
              <a:t>colour</a:t>
            </a:r>
            <a:r>
              <a:rPr lang="en-US" sz="2800" dirty="0">
                <a:solidFill>
                  <a:srgbClr val="00728F"/>
                </a:solidFill>
              </a:rPr>
              <a:t> to add dynamic elements to and enrich our to soundscapes inspired by an 18</a:t>
            </a:r>
            <a:r>
              <a:rPr lang="en-US" sz="2800" baseline="30000" dirty="0">
                <a:solidFill>
                  <a:srgbClr val="00728F"/>
                </a:solidFill>
              </a:rPr>
              <a:t>th</a:t>
            </a:r>
            <a:r>
              <a:rPr lang="en-US" sz="2800" dirty="0">
                <a:solidFill>
                  <a:srgbClr val="00728F"/>
                </a:solidFill>
              </a:rPr>
              <a:t> Century Ottoman picture</a:t>
            </a:r>
          </a:p>
        </p:txBody>
      </p:sp>
      <p:pic>
        <p:nvPicPr>
          <p:cNvPr id="7" name="Picture 6" descr="A black background with blue text&#10;&#10;Description automatically generated">
            <a:extLst>
              <a:ext uri="{FF2B5EF4-FFF2-40B4-BE49-F238E27FC236}">
                <a16:creationId xmlns:a16="http://schemas.microsoft.com/office/drawing/2014/main" id="{C47E283E-3FCD-7337-8808-2B5430B91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9458" y="175200"/>
            <a:ext cx="2402541" cy="921437"/>
          </a:xfrm>
          <a:prstGeom prst="rect">
            <a:avLst/>
          </a:prstGeom>
        </p:spPr>
      </p:pic>
    </p:spTree>
    <p:extLst>
      <p:ext uri="{BB962C8B-B14F-4D97-AF65-F5344CB8AC3E}">
        <p14:creationId xmlns:p14="http://schemas.microsoft.com/office/powerpoint/2010/main" val="131957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Our soundscape</a:t>
            </a:r>
          </a:p>
        </p:txBody>
      </p:sp>
      <p:sp>
        <p:nvSpPr>
          <p:cNvPr id="9" name="TextBox 8">
            <a:extLst>
              <a:ext uri="{FF2B5EF4-FFF2-40B4-BE49-F238E27FC236}">
                <a16:creationId xmlns:a16="http://schemas.microsoft.com/office/drawing/2014/main" id="{E0714BA0-447F-1ADA-071B-491A5B8902B3}"/>
              </a:ext>
            </a:extLst>
          </p:cNvPr>
          <p:cNvSpPr txBox="1"/>
          <p:nvPr/>
        </p:nvSpPr>
        <p:spPr>
          <a:xfrm>
            <a:off x="325732" y="1147344"/>
            <a:ext cx="6954684" cy="1077218"/>
          </a:xfrm>
          <a:prstGeom prst="rect">
            <a:avLst/>
          </a:prstGeom>
          <a:noFill/>
        </p:spPr>
        <p:txBody>
          <a:bodyPr wrap="square" rtlCol="0">
            <a:spAutoFit/>
          </a:bodyPr>
          <a:lstStyle/>
          <a:p>
            <a:r>
              <a:rPr lang="en-US" sz="3200" dirty="0"/>
              <a:t>We’ve recorded our soundscapes by drawing a line.</a:t>
            </a:r>
          </a:p>
        </p:txBody>
      </p:sp>
      <p:sp>
        <p:nvSpPr>
          <p:cNvPr id="17" name="TextBox 16">
            <a:extLst>
              <a:ext uri="{FF2B5EF4-FFF2-40B4-BE49-F238E27FC236}">
                <a16:creationId xmlns:a16="http://schemas.microsoft.com/office/drawing/2014/main" id="{F13AC5EF-F0C9-71A3-BE53-4972F95E6F54}"/>
              </a:ext>
            </a:extLst>
          </p:cNvPr>
          <p:cNvSpPr txBox="1"/>
          <p:nvPr/>
        </p:nvSpPr>
        <p:spPr>
          <a:xfrm>
            <a:off x="739030" y="2591425"/>
            <a:ext cx="5966570" cy="523220"/>
          </a:xfrm>
          <a:prstGeom prst="rect">
            <a:avLst/>
          </a:prstGeom>
          <a:noFill/>
        </p:spPr>
        <p:txBody>
          <a:bodyPr wrap="square" rtlCol="0">
            <a:spAutoFit/>
          </a:bodyPr>
          <a:lstStyle/>
          <a:p>
            <a:r>
              <a:rPr lang="en-US" sz="2800" dirty="0"/>
              <a:t>How did we show high or low pitch?</a:t>
            </a:r>
          </a:p>
        </p:txBody>
      </p:sp>
      <p:pic>
        <p:nvPicPr>
          <p:cNvPr id="3" name="Picture 2">
            <a:extLst>
              <a:ext uri="{FF2B5EF4-FFF2-40B4-BE49-F238E27FC236}">
                <a16:creationId xmlns:a16="http://schemas.microsoft.com/office/drawing/2014/main" id="{6EDC0466-65F8-0E18-FF2D-B204E8BF26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4688" y="132522"/>
            <a:ext cx="4476226" cy="6341274"/>
          </a:xfrm>
          <a:prstGeom prst="rect">
            <a:avLst/>
          </a:prstGeom>
        </p:spPr>
      </p:pic>
      <p:sp>
        <p:nvSpPr>
          <p:cNvPr id="4" name="TextBox 3">
            <a:extLst>
              <a:ext uri="{FF2B5EF4-FFF2-40B4-BE49-F238E27FC236}">
                <a16:creationId xmlns:a16="http://schemas.microsoft.com/office/drawing/2014/main" id="{8EE3FB00-EA92-0174-ED26-A641EDD316CA}"/>
              </a:ext>
            </a:extLst>
          </p:cNvPr>
          <p:cNvSpPr txBox="1"/>
          <p:nvPr/>
        </p:nvSpPr>
        <p:spPr>
          <a:xfrm>
            <a:off x="739030" y="3237096"/>
            <a:ext cx="5966570" cy="523220"/>
          </a:xfrm>
          <a:prstGeom prst="rect">
            <a:avLst/>
          </a:prstGeom>
          <a:noFill/>
        </p:spPr>
        <p:txBody>
          <a:bodyPr wrap="square" rtlCol="0">
            <a:spAutoFit/>
          </a:bodyPr>
          <a:lstStyle/>
          <a:p>
            <a:r>
              <a:rPr lang="en-US" sz="2800" dirty="0"/>
              <a:t>How did we show silence?</a:t>
            </a:r>
          </a:p>
        </p:txBody>
      </p:sp>
      <p:sp>
        <p:nvSpPr>
          <p:cNvPr id="6" name="TextBox 5">
            <a:extLst>
              <a:ext uri="{FF2B5EF4-FFF2-40B4-BE49-F238E27FC236}">
                <a16:creationId xmlns:a16="http://schemas.microsoft.com/office/drawing/2014/main" id="{B81FBB9C-6331-241D-23FA-D3D2AB3D10B0}"/>
              </a:ext>
            </a:extLst>
          </p:cNvPr>
          <p:cNvSpPr txBox="1"/>
          <p:nvPr/>
        </p:nvSpPr>
        <p:spPr>
          <a:xfrm>
            <a:off x="325732" y="4140996"/>
            <a:ext cx="6954684" cy="1569660"/>
          </a:xfrm>
          <a:prstGeom prst="rect">
            <a:avLst/>
          </a:prstGeom>
          <a:noFill/>
        </p:spPr>
        <p:txBody>
          <a:bodyPr wrap="square" rtlCol="0">
            <a:spAutoFit/>
          </a:bodyPr>
          <a:lstStyle/>
          <a:p>
            <a:r>
              <a:rPr lang="en-US" sz="3200" dirty="0"/>
              <a:t>Now we’re going to add to our soundscapes to show sounds increasing or decreasing in volume .</a:t>
            </a:r>
          </a:p>
        </p:txBody>
      </p:sp>
    </p:spTree>
    <p:extLst>
      <p:ext uri="{BB962C8B-B14F-4D97-AF65-F5344CB8AC3E}">
        <p14:creationId xmlns:p14="http://schemas.microsoft.com/office/powerpoint/2010/main" val="260683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05EAAE3-33F9-8705-187B-6909A1C404B9}"/>
              </a:ext>
            </a:extLst>
          </p:cNvPr>
          <p:cNvSpPr/>
          <p:nvPr/>
        </p:nvSpPr>
        <p:spPr>
          <a:xfrm>
            <a:off x="9239321" y="3996831"/>
            <a:ext cx="2698368"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BD73AD7-10E0-8405-A5FB-ACAB449A7C42}"/>
              </a:ext>
            </a:extLst>
          </p:cNvPr>
          <p:cNvSpPr/>
          <p:nvPr/>
        </p:nvSpPr>
        <p:spPr>
          <a:xfrm>
            <a:off x="6583597" y="3974304"/>
            <a:ext cx="2534849" cy="224676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AB2E5BD-5204-6594-6A89-C0BF23ABDA26}"/>
              </a:ext>
            </a:extLst>
          </p:cNvPr>
          <p:cNvSpPr/>
          <p:nvPr/>
        </p:nvSpPr>
        <p:spPr>
          <a:xfrm>
            <a:off x="3439601" y="3974305"/>
            <a:ext cx="3041923" cy="224676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5E7C4BE-5FE0-7230-DD50-8CADD987D76F}"/>
              </a:ext>
            </a:extLst>
          </p:cNvPr>
          <p:cNvSpPr/>
          <p:nvPr/>
        </p:nvSpPr>
        <p:spPr>
          <a:xfrm>
            <a:off x="280128" y="3955809"/>
            <a:ext cx="3041923" cy="2246769"/>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E8A43-4FC3-D17E-A30E-6D8BE590F649}"/>
              </a:ext>
            </a:extLst>
          </p:cNvPr>
          <p:cNvSpPr>
            <a:spLocks noGrp="1"/>
          </p:cNvSpPr>
          <p:nvPr>
            <p:ph type="title"/>
          </p:nvPr>
        </p:nvSpPr>
        <p:spPr>
          <a:xfrm>
            <a:off x="280128" y="-44665"/>
            <a:ext cx="10515600" cy="1325563"/>
          </a:xfrm>
        </p:spPr>
        <p:txBody>
          <a:bodyPr/>
          <a:lstStyle/>
          <a:p>
            <a:r>
              <a:rPr lang="en-US" dirty="0">
                <a:latin typeface="Garamond" panose="02020404030301010803" pitchFamily="18" charset="0"/>
              </a:rPr>
              <a:t>Key terms warm-up</a:t>
            </a:r>
          </a:p>
        </p:txBody>
      </p:sp>
      <p:sp>
        <p:nvSpPr>
          <p:cNvPr id="4" name="TextBox 3">
            <a:extLst>
              <a:ext uri="{FF2B5EF4-FFF2-40B4-BE49-F238E27FC236}">
                <a16:creationId xmlns:a16="http://schemas.microsoft.com/office/drawing/2014/main" id="{93F66B60-171C-3467-D10F-3A6329C6AE22}"/>
              </a:ext>
            </a:extLst>
          </p:cNvPr>
          <p:cNvSpPr txBox="1"/>
          <p:nvPr/>
        </p:nvSpPr>
        <p:spPr>
          <a:xfrm>
            <a:off x="778661" y="1545613"/>
            <a:ext cx="2044855" cy="830997"/>
          </a:xfrm>
          <a:prstGeom prst="rect">
            <a:avLst/>
          </a:prstGeom>
          <a:noFill/>
        </p:spPr>
        <p:txBody>
          <a:bodyPr wrap="none" rtlCol="0">
            <a:spAutoFit/>
          </a:bodyPr>
          <a:lstStyle/>
          <a:p>
            <a:r>
              <a:rPr lang="en-US" sz="4800" dirty="0"/>
              <a:t>volume</a:t>
            </a:r>
          </a:p>
        </p:txBody>
      </p:sp>
      <p:sp>
        <p:nvSpPr>
          <p:cNvPr id="5" name="TextBox 4">
            <a:extLst>
              <a:ext uri="{FF2B5EF4-FFF2-40B4-BE49-F238E27FC236}">
                <a16:creationId xmlns:a16="http://schemas.microsoft.com/office/drawing/2014/main" id="{339245E7-C8E5-DCA3-071A-D9D871299A1F}"/>
              </a:ext>
            </a:extLst>
          </p:cNvPr>
          <p:cNvSpPr txBox="1"/>
          <p:nvPr/>
        </p:nvSpPr>
        <p:spPr>
          <a:xfrm>
            <a:off x="3439601" y="1512712"/>
            <a:ext cx="2428742" cy="830997"/>
          </a:xfrm>
          <a:prstGeom prst="rect">
            <a:avLst/>
          </a:prstGeom>
          <a:noFill/>
        </p:spPr>
        <p:txBody>
          <a:bodyPr wrap="none" rtlCol="0">
            <a:spAutoFit/>
          </a:bodyPr>
          <a:lstStyle/>
          <a:p>
            <a:r>
              <a:rPr lang="en-US" sz="4800" dirty="0"/>
              <a:t>decrease</a:t>
            </a:r>
          </a:p>
        </p:txBody>
      </p:sp>
      <p:sp>
        <p:nvSpPr>
          <p:cNvPr id="6" name="TextBox 5">
            <a:extLst>
              <a:ext uri="{FF2B5EF4-FFF2-40B4-BE49-F238E27FC236}">
                <a16:creationId xmlns:a16="http://schemas.microsoft.com/office/drawing/2014/main" id="{DF0AE64F-7C8B-8B1A-2BC5-F19BCBF4E03A}"/>
              </a:ext>
            </a:extLst>
          </p:cNvPr>
          <p:cNvSpPr txBox="1"/>
          <p:nvPr/>
        </p:nvSpPr>
        <p:spPr>
          <a:xfrm>
            <a:off x="6615134" y="1519554"/>
            <a:ext cx="2263633" cy="830997"/>
          </a:xfrm>
          <a:prstGeom prst="rect">
            <a:avLst/>
          </a:prstGeom>
          <a:noFill/>
        </p:spPr>
        <p:txBody>
          <a:bodyPr wrap="none" rtlCol="0">
            <a:spAutoFit/>
          </a:bodyPr>
          <a:lstStyle/>
          <a:p>
            <a:r>
              <a:rPr lang="en-US" sz="4800" dirty="0"/>
              <a:t>increase</a:t>
            </a:r>
          </a:p>
        </p:txBody>
      </p:sp>
      <p:sp>
        <p:nvSpPr>
          <p:cNvPr id="8" name="TextBox 7">
            <a:extLst>
              <a:ext uri="{FF2B5EF4-FFF2-40B4-BE49-F238E27FC236}">
                <a16:creationId xmlns:a16="http://schemas.microsoft.com/office/drawing/2014/main" id="{2AF0B8B4-012E-2733-23A0-210C2819CF31}"/>
              </a:ext>
            </a:extLst>
          </p:cNvPr>
          <p:cNvSpPr txBox="1"/>
          <p:nvPr/>
        </p:nvSpPr>
        <p:spPr>
          <a:xfrm>
            <a:off x="9616282" y="1511730"/>
            <a:ext cx="1432315" cy="830997"/>
          </a:xfrm>
          <a:prstGeom prst="rect">
            <a:avLst/>
          </a:prstGeom>
          <a:noFill/>
        </p:spPr>
        <p:txBody>
          <a:bodyPr wrap="none" rtlCol="0">
            <a:spAutoFit/>
          </a:bodyPr>
          <a:lstStyle/>
          <a:p>
            <a:r>
              <a:rPr lang="en-US" sz="4800" dirty="0"/>
              <a:t>pitch</a:t>
            </a:r>
          </a:p>
        </p:txBody>
      </p:sp>
      <p:sp>
        <p:nvSpPr>
          <p:cNvPr id="10" name="TextBox 9">
            <a:extLst>
              <a:ext uri="{FF2B5EF4-FFF2-40B4-BE49-F238E27FC236}">
                <a16:creationId xmlns:a16="http://schemas.microsoft.com/office/drawing/2014/main" id="{3A24B6E8-6DAB-E6A9-866A-C599EA80F236}"/>
              </a:ext>
            </a:extLst>
          </p:cNvPr>
          <p:cNvSpPr txBox="1"/>
          <p:nvPr/>
        </p:nvSpPr>
        <p:spPr>
          <a:xfrm>
            <a:off x="544658" y="4574467"/>
            <a:ext cx="2436568" cy="954107"/>
          </a:xfrm>
          <a:prstGeom prst="rect">
            <a:avLst/>
          </a:prstGeom>
          <a:noFill/>
        </p:spPr>
        <p:txBody>
          <a:bodyPr wrap="square">
            <a:spAutoFit/>
          </a:bodyPr>
          <a:lstStyle/>
          <a:p>
            <a:pPr algn="ctr"/>
            <a:r>
              <a:rPr lang="en-US" sz="2800" dirty="0"/>
              <a:t>how high or low a sound is</a:t>
            </a:r>
          </a:p>
        </p:txBody>
      </p:sp>
      <p:sp>
        <p:nvSpPr>
          <p:cNvPr id="11" name="TextBox 10">
            <a:extLst>
              <a:ext uri="{FF2B5EF4-FFF2-40B4-BE49-F238E27FC236}">
                <a16:creationId xmlns:a16="http://schemas.microsoft.com/office/drawing/2014/main" id="{F60D8170-1A9C-011C-D386-3F87A19F1088}"/>
              </a:ext>
            </a:extLst>
          </p:cNvPr>
          <p:cNvSpPr txBox="1"/>
          <p:nvPr/>
        </p:nvSpPr>
        <p:spPr>
          <a:xfrm>
            <a:off x="9750703" y="4386694"/>
            <a:ext cx="1675603" cy="1384995"/>
          </a:xfrm>
          <a:prstGeom prst="rect">
            <a:avLst/>
          </a:prstGeom>
          <a:noFill/>
        </p:spPr>
        <p:txBody>
          <a:bodyPr wrap="square">
            <a:spAutoFit/>
          </a:bodyPr>
          <a:lstStyle/>
          <a:p>
            <a:pPr algn="ctr"/>
            <a:r>
              <a:rPr lang="en-US" sz="2800" dirty="0"/>
              <a:t>how loud or quiet a sound is</a:t>
            </a:r>
          </a:p>
        </p:txBody>
      </p:sp>
      <p:sp>
        <p:nvSpPr>
          <p:cNvPr id="12" name="TextBox 11">
            <a:extLst>
              <a:ext uri="{FF2B5EF4-FFF2-40B4-BE49-F238E27FC236}">
                <a16:creationId xmlns:a16="http://schemas.microsoft.com/office/drawing/2014/main" id="{10C7B53A-FFDF-6EE5-E841-AC20013F31BA}"/>
              </a:ext>
            </a:extLst>
          </p:cNvPr>
          <p:cNvSpPr txBox="1"/>
          <p:nvPr/>
        </p:nvSpPr>
        <p:spPr>
          <a:xfrm>
            <a:off x="3707204" y="4171252"/>
            <a:ext cx="2506719" cy="1815882"/>
          </a:xfrm>
          <a:prstGeom prst="rect">
            <a:avLst/>
          </a:prstGeom>
          <a:noFill/>
        </p:spPr>
        <p:txBody>
          <a:bodyPr wrap="square">
            <a:spAutoFit/>
          </a:bodyPr>
          <a:lstStyle/>
          <a:p>
            <a:pPr algn="ctr"/>
            <a:r>
              <a:rPr lang="en-US" sz="2800" dirty="0"/>
              <a:t>to become more of something, or to get bigger</a:t>
            </a:r>
          </a:p>
        </p:txBody>
      </p:sp>
      <p:sp>
        <p:nvSpPr>
          <p:cNvPr id="13" name="TextBox 12">
            <a:extLst>
              <a:ext uri="{FF2B5EF4-FFF2-40B4-BE49-F238E27FC236}">
                <a16:creationId xmlns:a16="http://schemas.microsoft.com/office/drawing/2014/main" id="{653EC97F-5221-37F8-E5F6-8C0238425208}"/>
              </a:ext>
            </a:extLst>
          </p:cNvPr>
          <p:cNvSpPr txBox="1"/>
          <p:nvPr/>
        </p:nvSpPr>
        <p:spPr>
          <a:xfrm>
            <a:off x="6734085" y="4189747"/>
            <a:ext cx="2270875" cy="1815882"/>
          </a:xfrm>
          <a:prstGeom prst="rect">
            <a:avLst/>
          </a:prstGeom>
          <a:noFill/>
        </p:spPr>
        <p:txBody>
          <a:bodyPr wrap="square">
            <a:spAutoFit/>
          </a:bodyPr>
          <a:lstStyle/>
          <a:p>
            <a:pPr algn="ctr"/>
            <a:r>
              <a:rPr lang="en-US" sz="2800" dirty="0"/>
              <a:t>to become less of something, or to get smaller</a:t>
            </a:r>
          </a:p>
        </p:txBody>
      </p:sp>
      <p:sp>
        <p:nvSpPr>
          <p:cNvPr id="18" name="TextBox 17">
            <a:extLst>
              <a:ext uri="{FF2B5EF4-FFF2-40B4-BE49-F238E27FC236}">
                <a16:creationId xmlns:a16="http://schemas.microsoft.com/office/drawing/2014/main" id="{464D76C5-615C-72C7-7C06-F15602F32D69}"/>
              </a:ext>
            </a:extLst>
          </p:cNvPr>
          <p:cNvSpPr txBox="1"/>
          <p:nvPr/>
        </p:nvSpPr>
        <p:spPr>
          <a:xfrm>
            <a:off x="685960" y="1050065"/>
            <a:ext cx="6042488" cy="461665"/>
          </a:xfrm>
          <a:prstGeom prst="rect">
            <a:avLst/>
          </a:prstGeom>
          <a:noFill/>
        </p:spPr>
        <p:txBody>
          <a:bodyPr wrap="none" rtlCol="0">
            <a:spAutoFit/>
          </a:bodyPr>
          <a:lstStyle/>
          <a:p>
            <a:r>
              <a:rPr lang="en-US" sz="2400" dirty="0"/>
              <a:t>Can you match these words to their meanings?</a:t>
            </a:r>
          </a:p>
        </p:txBody>
      </p:sp>
    </p:spTree>
    <p:extLst>
      <p:ext uri="{BB962C8B-B14F-4D97-AF65-F5344CB8AC3E}">
        <p14:creationId xmlns:p14="http://schemas.microsoft.com/office/powerpoint/2010/main" val="37391593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64 3.7037E-7 L 0.7319 0.26481 " pathEditMode="relative" rAng="0" ptsTypes="AA">
                                      <p:cBhvr>
                                        <p:cTn id="6" dur="2000" fill="hold"/>
                                        <p:tgtEl>
                                          <p:spTgt spid="4"/>
                                        </p:tgtEl>
                                        <p:attrNameLst>
                                          <p:attrName>ppt_x</p:attrName>
                                          <p:attrName>ppt_y</p:attrName>
                                        </p:attrNameLst>
                                      </p:cBhvr>
                                      <p:rCtr x="36406" y="13241"/>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8.33333E-7 1.48148E-6 L 0.26602 0.26435 " pathEditMode="relative" rAng="0" ptsTypes="AA">
                                      <p:cBhvr>
                                        <p:cTn id="11" dur="2000" fill="hold"/>
                                        <p:tgtEl>
                                          <p:spTgt spid="5"/>
                                        </p:tgtEl>
                                        <p:attrNameLst>
                                          <p:attrName>ppt_x</p:attrName>
                                          <p:attrName>ppt_y</p:attrName>
                                        </p:attrNameLst>
                                      </p:cBhvr>
                                      <p:rCtr x="13294" y="13218"/>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3.33333E-6 4.07407E-6 L -0.22565 0.26597 " pathEditMode="relative" rAng="0" ptsTypes="AA">
                                      <p:cBhvr>
                                        <p:cTn id="16" dur="2000" fill="hold"/>
                                        <p:tgtEl>
                                          <p:spTgt spid="6"/>
                                        </p:tgtEl>
                                        <p:attrNameLst>
                                          <p:attrName>ppt_x</p:attrName>
                                          <p:attrName>ppt_y</p:attrName>
                                        </p:attrNameLst>
                                      </p:cBhvr>
                                      <p:rCtr x="-11289" y="13287"/>
                                    </p:animMotion>
                                  </p:childTnLst>
                                </p:cTn>
                              </p:par>
                            </p:childTnLst>
                          </p:cTn>
                        </p:par>
                      </p:childTnLst>
                    </p:cTn>
                  </p:par>
                </p:childTnLst>
              </p:cTn>
              <p:nextCondLst>
                <p:cond evt="onClick" delay="0">
                  <p:tgtEl>
                    <p:spTgt spid="6"/>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grpId="0" nodeType="clickEffect">
                                  <p:stCondLst>
                                    <p:cond delay="0"/>
                                  </p:stCondLst>
                                  <p:childTnLst>
                                    <p:animMotion origin="layout" path="M 3.95833E-6 1.48148E-6 L -0.71628 0.26204 " pathEditMode="relative" rAng="0" ptsTypes="AA">
                                      <p:cBhvr>
                                        <p:cTn id="21" dur="2000" fill="hold"/>
                                        <p:tgtEl>
                                          <p:spTgt spid="8"/>
                                        </p:tgtEl>
                                        <p:attrNameLst>
                                          <p:attrName>ppt_x</p:attrName>
                                          <p:attrName>ppt_y</p:attrName>
                                        </p:attrNameLst>
                                      </p:cBhvr>
                                      <p:rCtr x="-35820" y="13102"/>
                                    </p:animMotion>
                                  </p:childTnLst>
                                </p:cTn>
                              </p:par>
                            </p:childTnLst>
                          </p:cTn>
                        </p:par>
                      </p:childTnLst>
                    </p:cTn>
                  </p:par>
                </p:childTnLst>
              </p:cTn>
              <p:nextCondLst>
                <p:cond evt="onClick" delay="0">
                  <p:tgtEl>
                    <p:spTgt spid="8"/>
                  </p:tgtEl>
                </p:cond>
              </p:nextCondLst>
            </p:seq>
          </p:childTnLst>
        </p:cTn>
      </p:par>
    </p:tnLst>
    <p:bldLst>
      <p:bldP spid="4" grpId="0"/>
      <p:bldP spid="5" grpId="0"/>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0BE1C6-57AE-2C3D-14EA-68CC2A92AAB0}"/>
              </a:ext>
            </a:extLst>
          </p:cNvPr>
          <p:cNvSpPr/>
          <p:nvPr/>
        </p:nvSpPr>
        <p:spPr>
          <a:xfrm>
            <a:off x="1828800" y="1690364"/>
            <a:ext cx="8774297" cy="3475627"/>
          </a:xfrm>
          <a:prstGeom prst="rect">
            <a:avLst/>
          </a:prstGeom>
          <a:no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3" name="TextBox 2">
            <a:extLst>
              <a:ext uri="{FF2B5EF4-FFF2-40B4-BE49-F238E27FC236}">
                <a16:creationId xmlns:a16="http://schemas.microsoft.com/office/drawing/2014/main" id="{B7EF33AD-C7F2-091D-CBEA-9427DE8DEAC5}"/>
              </a:ext>
            </a:extLst>
          </p:cNvPr>
          <p:cNvSpPr txBox="1"/>
          <p:nvPr/>
        </p:nvSpPr>
        <p:spPr>
          <a:xfrm>
            <a:off x="1165260" y="1167144"/>
            <a:ext cx="10787772" cy="523220"/>
          </a:xfrm>
          <a:prstGeom prst="rect">
            <a:avLst/>
          </a:prstGeom>
          <a:noFill/>
        </p:spPr>
        <p:txBody>
          <a:bodyPr wrap="square" rtlCol="0">
            <a:spAutoFit/>
          </a:bodyPr>
          <a:lstStyle/>
          <a:p>
            <a:r>
              <a:rPr lang="en-US" sz="2800" dirty="0"/>
              <a:t>Listen to this short piece of music and watch how we could transcribe it.</a:t>
            </a:r>
          </a:p>
        </p:txBody>
      </p:sp>
      <p:sp>
        <p:nvSpPr>
          <p:cNvPr id="11" name="TextBox 10">
            <a:extLst>
              <a:ext uri="{FF2B5EF4-FFF2-40B4-BE49-F238E27FC236}">
                <a16:creationId xmlns:a16="http://schemas.microsoft.com/office/drawing/2014/main" id="{C3F48C50-25B5-3C6E-2417-ECF3B20CFE8A}"/>
              </a:ext>
            </a:extLst>
          </p:cNvPr>
          <p:cNvSpPr txBox="1"/>
          <p:nvPr/>
        </p:nvSpPr>
        <p:spPr>
          <a:xfrm>
            <a:off x="1588903" y="5165991"/>
            <a:ext cx="9940487" cy="954107"/>
          </a:xfrm>
          <a:prstGeom prst="rect">
            <a:avLst/>
          </a:prstGeom>
          <a:noFill/>
        </p:spPr>
        <p:txBody>
          <a:bodyPr wrap="square" rtlCol="0">
            <a:spAutoFit/>
          </a:bodyPr>
          <a:lstStyle/>
          <a:p>
            <a:r>
              <a:rPr lang="en-US" sz="2800" dirty="0"/>
              <a:t>Listen again and this time listen out for when the music’s volume increases and gets louder. When you hear it, put up your hand. </a:t>
            </a:r>
          </a:p>
        </p:txBody>
      </p:sp>
      <p:pic>
        <p:nvPicPr>
          <p:cNvPr id="5" name="full ppt version crescendo 1">
            <a:hlinkClick r:id="" action="ppaction://media"/>
            <a:extLst>
              <a:ext uri="{FF2B5EF4-FFF2-40B4-BE49-F238E27FC236}">
                <a16:creationId xmlns:a16="http://schemas.microsoft.com/office/drawing/2014/main" id="{B0B50717-CAC9-3D6D-B1A7-C75E8FA650B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63351" y="1877737"/>
            <a:ext cx="7772399" cy="3154062"/>
          </a:xfrm>
          <a:prstGeom prst="rect">
            <a:avLst/>
          </a:prstGeom>
        </p:spPr>
      </p:pic>
      <p:pic>
        <p:nvPicPr>
          <p:cNvPr id="7" name="Picture 6" descr="A close up of an ear&#10;&#10;Description automatically generated">
            <a:extLst>
              <a:ext uri="{FF2B5EF4-FFF2-40B4-BE49-F238E27FC236}">
                <a16:creationId xmlns:a16="http://schemas.microsoft.com/office/drawing/2014/main" id="{A2D90EF4-A632-822D-C3C9-FD884C1CC0B5}"/>
              </a:ext>
            </a:extLst>
          </p:cNvPr>
          <p:cNvPicPr>
            <a:picLocks noChangeAspect="1"/>
          </p:cNvPicPr>
          <p:nvPr/>
        </p:nvPicPr>
        <p:blipFill>
          <a:blip r:embed="rId5"/>
          <a:stretch>
            <a:fillRect/>
          </a:stretch>
        </p:blipFill>
        <p:spPr>
          <a:xfrm>
            <a:off x="436985" y="1138225"/>
            <a:ext cx="749693" cy="1104277"/>
          </a:xfrm>
          <a:prstGeom prst="rect">
            <a:avLst/>
          </a:prstGeom>
        </p:spPr>
      </p:pic>
    </p:spTree>
    <p:extLst>
      <p:ext uri="{BB962C8B-B14F-4D97-AF65-F5344CB8AC3E}">
        <p14:creationId xmlns:p14="http://schemas.microsoft.com/office/powerpoint/2010/main" val="55644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82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5" name="TextBox 4">
            <a:extLst>
              <a:ext uri="{FF2B5EF4-FFF2-40B4-BE49-F238E27FC236}">
                <a16:creationId xmlns:a16="http://schemas.microsoft.com/office/drawing/2014/main" id="{741FA0BB-C156-30AC-2109-8F13DFDF17D0}"/>
              </a:ext>
            </a:extLst>
          </p:cNvPr>
          <p:cNvSpPr txBox="1"/>
          <p:nvPr/>
        </p:nvSpPr>
        <p:spPr>
          <a:xfrm>
            <a:off x="2141213" y="2391242"/>
            <a:ext cx="8207119" cy="523220"/>
          </a:xfrm>
          <a:prstGeom prst="rect">
            <a:avLst/>
          </a:prstGeom>
          <a:noFill/>
        </p:spPr>
        <p:txBody>
          <a:bodyPr wrap="none" rtlCol="0">
            <a:spAutoFit/>
          </a:bodyPr>
          <a:lstStyle/>
          <a:p>
            <a:r>
              <a:rPr lang="en-US" sz="2800" dirty="0"/>
              <a:t>Here’s how we could represent this increasing volume:</a:t>
            </a:r>
          </a:p>
        </p:txBody>
      </p:sp>
      <p:sp>
        <p:nvSpPr>
          <p:cNvPr id="11" name="TextBox 10">
            <a:extLst>
              <a:ext uri="{FF2B5EF4-FFF2-40B4-BE49-F238E27FC236}">
                <a16:creationId xmlns:a16="http://schemas.microsoft.com/office/drawing/2014/main" id="{C3F48C50-25B5-3C6E-2417-ECF3B20CFE8A}"/>
              </a:ext>
            </a:extLst>
          </p:cNvPr>
          <p:cNvSpPr txBox="1"/>
          <p:nvPr/>
        </p:nvSpPr>
        <p:spPr>
          <a:xfrm>
            <a:off x="688233" y="1197981"/>
            <a:ext cx="6554396" cy="954107"/>
          </a:xfrm>
          <a:prstGeom prst="rect">
            <a:avLst/>
          </a:prstGeom>
          <a:noFill/>
        </p:spPr>
        <p:txBody>
          <a:bodyPr wrap="square" rtlCol="0">
            <a:spAutoFit/>
          </a:bodyPr>
          <a:lstStyle/>
          <a:p>
            <a:r>
              <a:rPr lang="en-US" sz="2800" dirty="0"/>
              <a:t>We can use </a:t>
            </a:r>
            <a:r>
              <a:rPr lang="en-US" sz="2800" dirty="0" err="1"/>
              <a:t>colours</a:t>
            </a:r>
            <a:r>
              <a:rPr lang="en-US" sz="2800" dirty="0"/>
              <a:t> on our transcription to show increasing and decreasing volume. </a:t>
            </a:r>
          </a:p>
        </p:txBody>
      </p:sp>
      <p:sp>
        <p:nvSpPr>
          <p:cNvPr id="6" name="TextBox 5">
            <a:extLst>
              <a:ext uri="{FF2B5EF4-FFF2-40B4-BE49-F238E27FC236}">
                <a16:creationId xmlns:a16="http://schemas.microsoft.com/office/drawing/2014/main" id="{DACF92C3-768D-4D38-4AB3-EBAB10D6A61F}"/>
              </a:ext>
            </a:extLst>
          </p:cNvPr>
          <p:cNvSpPr txBox="1"/>
          <p:nvPr/>
        </p:nvSpPr>
        <p:spPr>
          <a:xfrm>
            <a:off x="8948748" y="1184521"/>
            <a:ext cx="2946725" cy="707886"/>
          </a:xfrm>
          <a:prstGeom prst="rect">
            <a:avLst/>
          </a:prstGeom>
          <a:noFill/>
        </p:spPr>
        <p:txBody>
          <a:bodyPr wrap="square" rtlCol="0">
            <a:spAutoFit/>
          </a:bodyPr>
          <a:lstStyle/>
          <a:p>
            <a:r>
              <a:rPr lang="en-US" sz="4000" dirty="0">
                <a:solidFill>
                  <a:srgbClr val="C00000"/>
                </a:solidFill>
              </a:rPr>
              <a:t>red</a:t>
            </a:r>
            <a:r>
              <a:rPr lang="en-US" sz="4000" dirty="0"/>
              <a:t> = loud</a:t>
            </a:r>
          </a:p>
        </p:txBody>
      </p:sp>
      <p:pic>
        <p:nvPicPr>
          <p:cNvPr id="8" name="Graphic 7" descr="Splash with solid fill">
            <a:extLst>
              <a:ext uri="{FF2B5EF4-FFF2-40B4-BE49-F238E27FC236}">
                <a16:creationId xmlns:a16="http://schemas.microsoft.com/office/drawing/2014/main" id="{93257C1D-F5FA-766E-E168-5780159D82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89998" y="938300"/>
            <a:ext cx="1537252" cy="1537252"/>
          </a:xfrm>
          <a:prstGeom prst="rect">
            <a:avLst/>
          </a:prstGeom>
        </p:spPr>
      </p:pic>
      <p:sp>
        <p:nvSpPr>
          <p:cNvPr id="13" name="Rectangle 12">
            <a:extLst>
              <a:ext uri="{FF2B5EF4-FFF2-40B4-BE49-F238E27FC236}">
                <a16:creationId xmlns:a16="http://schemas.microsoft.com/office/drawing/2014/main" id="{10EA36A3-B3DE-0905-859A-0B4045B1CD69}"/>
              </a:ext>
            </a:extLst>
          </p:cNvPr>
          <p:cNvSpPr/>
          <p:nvPr/>
        </p:nvSpPr>
        <p:spPr>
          <a:xfrm>
            <a:off x="1229060" y="3216029"/>
            <a:ext cx="10217873" cy="32694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full ppt version red crescendo ">
            <a:hlinkClick r:id="" action="ppaction://media"/>
            <a:extLst>
              <a:ext uri="{FF2B5EF4-FFF2-40B4-BE49-F238E27FC236}">
                <a16:creationId xmlns:a16="http://schemas.microsoft.com/office/drawing/2014/main" id="{54D38D12-E85A-942D-BCE8-27707705D03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71057" y="3371807"/>
            <a:ext cx="9491883" cy="3028148"/>
          </a:xfrm>
          <a:prstGeom prst="rect">
            <a:avLst/>
          </a:prstGeom>
        </p:spPr>
      </p:pic>
    </p:spTree>
    <p:extLst>
      <p:ext uri="{BB962C8B-B14F-4D97-AF65-F5344CB8AC3E}">
        <p14:creationId xmlns:p14="http://schemas.microsoft.com/office/powerpoint/2010/main" val="40859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80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3"/>
                </p:tgtEl>
              </p:cMediaNode>
            </p:vide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P spid="11"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5" name="TextBox 4">
            <a:extLst>
              <a:ext uri="{FF2B5EF4-FFF2-40B4-BE49-F238E27FC236}">
                <a16:creationId xmlns:a16="http://schemas.microsoft.com/office/drawing/2014/main" id="{741FA0BB-C156-30AC-2109-8F13DFDF17D0}"/>
              </a:ext>
            </a:extLst>
          </p:cNvPr>
          <p:cNvSpPr txBox="1"/>
          <p:nvPr/>
        </p:nvSpPr>
        <p:spPr>
          <a:xfrm>
            <a:off x="2341736" y="2307337"/>
            <a:ext cx="7707559" cy="523220"/>
          </a:xfrm>
          <a:prstGeom prst="rect">
            <a:avLst/>
          </a:prstGeom>
          <a:noFill/>
        </p:spPr>
        <p:txBody>
          <a:bodyPr wrap="none" rtlCol="0">
            <a:spAutoFit/>
          </a:bodyPr>
          <a:lstStyle/>
          <a:p>
            <a:r>
              <a:rPr lang="en-US" sz="2800" dirty="0"/>
              <a:t>Here’s how we could represent this quieter volume:</a:t>
            </a:r>
          </a:p>
        </p:txBody>
      </p:sp>
      <p:sp>
        <p:nvSpPr>
          <p:cNvPr id="11" name="TextBox 10">
            <a:extLst>
              <a:ext uri="{FF2B5EF4-FFF2-40B4-BE49-F238E27FC236}">
                <a16:creationId xmlns:a16="http://schemas.microsoft.com/office/drawing/2014/main" id="{C3F48C50-25B5-3C6E-2417-ECF3B20CFE8A}"/>
              </a:ext>
            </a:extLst>
          </p:cNvPr>
          <p:cNvSpPr txBox="1"/>
          <p:nvPr/>
        </p:nvSpPr>
        <p:spPr>
          <a:xfrm>
            <a:off x="416591" y="1092136"/>
            <a:ext cx="7014724" cy="954107"/>
          </a:xfrm>
          <a:prstGeom prst="rect">
            <a:avLst/>
          </a:prstGeom>
          <a:noFill/>
        </p:spPr>
        <p:txBody>
          <a:bodyPr wrap="square" rtlCol="0">
            <a:spAutoFit/>
          </a:bodyPr>
          <a:lstStyle/>
          <a:p>
            <a:r>
              <a:rPr lang="en-US" sz="2800" dirty="0"/>
              <a:t>We can use </a:t>
            </a:r>
            <a:r>
              <a:rPr lang="en-US" sz="2800" dirty="0" err="1"/>
              <a:t>colours</a:t>
            </a:r>
            <a:r>
              <a:rPr lang="en-US" sz="2800" dirty="0"/>
              <a:t> on our transcription to show increasing and decreasing volume. </a:t>
            </a:r>
          </a:p>
        </p:txBody>
      </p:sp>
      <p:sp>
        <p:nvSpPr>
          <p:cNvPr id="6" name="TextBox 5">
            <a:extLst>
              <a:ext uri="{FF2B5EF4-FFF2-40B4-BE49-F238E27FC236}">
                <a16:creationId xmlns:a16="http://schemas.microsoft.com/office/drawing/2014/main" id="{DACF92C3-768D-4D38-4AB3-EBAB10D6A61F}"/>
              </a:ext>
            </a:extLst>
          </p:cNvPr>
          <p:cNvSpPr txBox="1"/>
          <p:nvPr/>
        </p:nvSpPr>
        <p:spPr>
          <a:xfrm>
            <a:off x="8575933" y="1092136"/>
            <a:ext cx="2946725" cy="769441"/>
          </a:xfrm>
          <a:prstGeom prst="rect">
            <a:avLst/>
          </a:prstGeom>
          <a:noFill/>
        </p:spPr>
        <p:txBody>
          <a:bodyPr wrap="square" rtlCol="0">
            <a:spAutoFit/>
          </a:bodyPr>
          <a:lstStyle/>
          <a:p>
            <a:r>
              <a:rPr lang="en-US" sz="4400" dirty="0">
                <a:solidFill>
                  <a:srgbClr val="76D6FF"/>
                </a:solidFill>
              </a:rPr>
              <a:t>blue</a:t>
            </a:r>
            <a:r>
              <a:rPr lang="en-US" sz="4000" dirty="0"/>
              <a:t> = quiet</a:t>
            </a:r>
          </a:p>
        </p:txBody>
      </p:sp>
      <p:pic>
        <p:nvPicPr>
          <p:cNvPr id="8" name="Graphic 7" descr="Splash with solid fill">
            <a:extLst>
              <a:ext uri="{FF2B5EF4-FFF2-40B4-BE49-F238E27FC236}">
                <a16:creationId xmlns:a16="http://schemas.microsoft.com/office/drawing/2014/main" id="{93257C1D-F5FA-766E-E168-5780159D82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17183" y="845915"/>
            <a:ext cx="1537252" cy="1537252"/>
          </a:xfrm>
          <a:prstGeom prst="rect">
            <a:avLst/>
          </a:prstGeom>
        </p:spPr>
      </p:pic>
      <p:sp>
        <p:nvSpPr>
          <p:cNvPr id="13" name="Rectangle 12">
            <a:extLst>
              <a:ext uri="{FF2B5EF4-FFF2-40B4-BE49-F238E27FC236}">
                <a16:creationId xmlns:a16="http://schemas.microsoft.com/office/drawing/2014/main" id="{10EA36A3-B3DE-0905-859A-0B4045B1CD69}"/>
              </a:ext>
            </a:extLst>
          </p:cNvPr>
          <p:cNvSpPr/>
          <p:nvPr/>
        </p:nvSpPr>
        <p:spPr>
          <a:xfrm>
            <a:off x="1006506" y="3250819"/>
            <a:ext cx="9733879" cy="318384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full ppt version blue crescendo ">
            <a:hlinkClick r:id="" action="ppaction://media"/>
            <a:extLst>
              <a:ext uri="{FF2B5EF4-FFF2-40B4-BE49-F238E27FC236}">
                <a16:creationId xmlns:a16="http://schemas.microsoft.com/office/drawing/2014/main" id="{07EC23AB-6EA8-7F79-8ABA-D41CC61DA81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899709" y="3435485"/>
            <a:ext cx="7707559" cy="2789639"/>
          </a:xfrm>
          <a:prstGeom prst="rect">
            <a:avLst/>
          </a:prstGeom>
        </p:spPr>
      </p:pic>
    </p:spTree>
    <p:extLst>
      <p:ext uri="{BB962C8B-B14F-4D97-AF65-F5344CB8AC3E}">
        <p14:creationId xmlns:p14="http://schemas.microsoft.com/office/powerpoint/2010/main" val="265282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59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4"/>
                </p:tgtEl>
              </p:cMediaNode>
            </p:video>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P spid="11"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8C7EBB-608F-CF5F-8CE5-0C06F47564A2}"/>
              </a:ext>
            </a:extLst>
          </p:cNvPr>
          <p:cNvSpPr txBox="1"/>
          <p:nvPr/>
        </p:nvSpPr>
        <p:spPr>
          <a:xfrm>
            <a:off x="6095996" y="5828211"/>
            <a:ext cx="5102087" cy="646331"/>
          </a:xfrm>
          <a:prstGeom prst="rect">
            <a:avLst/>
          </a:prstGeom>
          <a:noFill/>
        </p:spPr>
        <p:txBody>
          <a:bodyPr wrap="square" rtlCol="0">
            <a:spAutoFit/>
          </a:bodyPr>
          <a:lstStyle/>
          <a:p>
            <a:r>
              <a:rPr lang="en-US" dirty="0"/>
              <a:t>Is the background noise quiet or loud? Does it change in volume or stay the same?  </a:t>
            </a:r>
          </a:p>
        </p:txBody>
      </p:sp>
      <p:sp>
        <p:nvSpPr>
          <p:cNvPr id="8" name="TextBox 7">
            <a:extLst>
              <a:ext uri="{FF2B5EF4-FFF2-40B4-BE49-F238E27FC236}">
                <a16:creationId xmlns:a16="http://schemas.microsoft.com/office/drawing/2014/main" id="{4BE98E8F-1E6E-8C97-B84A-DC6672DF38C7}"/>
              </a:ext>
            </a:extLst>
          </p:cNvPr>
          <p:cNvSpPr txBox="1"/>
          <p:nvPr/>
        </p:nvSpPr>
        <p:spPr>
          <a:xfrm>
            <a:off x="6096000" y="5016707"/>
            <a:ext cx="5644027" cy="646331"/>
          </a:xfrm>
          <a:prstGeom prst="rect">
            <a:avLst/>
          </a:prstGeom>
          <a:noFill/>
        </p:spPr>
        <p:txBody>
          <a:bodyPr wrap="square" rtlCol="0">
            <a:spAutoFit/>
          </a:bodyPr>
          <a:lstStyle/>
          <a:p>
            <a:r>
              <a:rPr lang="en-US" dirty="0"/>
              <a:t>How loud are the birds? Are they all singing at the same volume?</a:t>
            </a:r>
          </a:p>
        </p:txBody>
      </p:sp>
      <p:sp>
        <p:nvSpPr>
          <p:cNvPr id="9" name="TextBox 8">
            <a:extLst>
              <a:ext uri="{FF2B5EF4-FFF2-40B4-BE49-F238E27FC236}">
                <a16:creationId xmlns:a16="http://schemas.microsoft.com/office/drawing/2014/main" id="{9D5A222C-2B21-E676-EE27-C0B0FF841B0E}"/>
              </a:ext>
            </a:extLst>
          </p:cNvPr>
          <p:cNvSpPr txBox="1"/>
          <p:nvPr/>
        </p:nvSpPr>
        <p:spPr>
          <a:xfrm>
            <a:off x="6095999" y="4184383"/>
            <a:ext cx="5644027" cy="646331"/>
          </a:xfrm>
          <a:prstGeom prst="rect">
            <a:avLst/>
          </a:prstGeom>
          <a:noFill/>
        </p:spPr>
        <p:txBody>
          <a:bodyPr wrap="square" rtlCol="0">
            <a:spAutoFit/>
          </a:bodyPr>
          <a:lstStyle/>
          <a:p>
            <a:r>
              <a:rPr lang="en-US" dirty="0"/>
              <a:t>Is the tambourine being shaken or tapped hard or softly? Does the shaking make a louder noise than the tapping?</a:t>
            </a:r>
          </a:p>
        </p:txBody>
      </p:sp>
      <p:sp>
        <p:nvSpPr>
          <p:cNvPr id="10" name="TextBox 9">
            <a:extLst>
              <a:ext uri="{FF2B5EF4-FFF2-40B4-BE49-F238E27FC236}">
                <a16:creationId xmlns:a16="http://schemas.microsoft.com/office/drawing/2014/main" id="{F171C4B2-C929-7798-F8F8-23D25E74E360}"/>
              </a:ext>
            </a:extLst>
          </p:cNvPr>
          <p:cNvSpPr txBox="1"/>
          <p:nvPr/>
        </p:nvSpPr>
        <p:spPr>
          <a:xfrm>
            <a:off x="6095996" y="1870817"/>
            <a:ext cx="5644027" cy="1200329"/>
          </a:xfrm>
          <a:prstGeom prst="rect">
            <a:avLst/>
          </a:prstGeom>
          <a:noFill/>
        </p:spPr>
        <p:txBody>
          <a:bodyPr wrap="square" rtlCol="0">
            <a:spAutoFit/>
          </a:bodyPr>
          <a:lstStyle/>
          <a:p>
            <a:r>
              <a:rPr lang="en-US" dirty="0"/>
              <a:t>Three women: If your women are talking or singing, are they doing it quietly or loudly? Are they all talking at once? If they start clapping, what will this do to the volume of your soundscape?</a:t>
            </a:r>
          </a:p>
        </p:txBody>
      </p:sp>
      <p:sp>
        <p:nvSpPr>
          <p:cNvPr id="11" name="TextBox 10">
            <a:extLst>
              <a:ext uri="{FF2B5EF4-FFF2-40B4-BE49-F238E27FC236}">
                <a16:creationId xmlns:a16="http://schemas.microsoft.com/office/drawing/2014/main" id="{622D1C12-C85D-6C85-C5C6-9C9E4C4C2C3F}"/>
              </a:ext>
            </a:extLst>
          </p:cNvPr>
          <p:cNvSpPr txBox="1"/>
          <p:nvPr/>
        </p:nvSpPr>
        <p:spPr>
          <a:xfrm>
            <a:off x="6095997" y="3219972"/>
            <a:ext cx="5644027" cy="923330"/>
          </a:xfrm>
          <a:prstGeom prst="rect">
            <a:avLst/>
          </a:prstGeom>
          <a:noFill/>
        </p:spPr>
        <p:txBody>
          <a:bodyPr wrap="square" rtlCol="0">
            <a:spAutoFit/>
          </a:bodyPr>
          <a:lstStyle/>
          <a:p>
            <a:r>
              <a:rPr lang="en-US" dirty="0" err="1"/>
              <a:t>Kemence</a:t>
            </a:r>
            <a:r>
              <a:rPr lang="en-US" dirty="0"/>
              <a:t> player: Is the instrument playing at the same volume all the time, or does its volume increase or decrease over time?</a:t>
            </a:r>
          </a:p>
        </p:txBody>
      </p:sp>
      <p:sp>
        <p:nvSpPr>
          <p:cNvPr id="2" name="Title 1">
            <a:extLst>
              <a:ext uri="{FF2B5EF4-FFF2-40B4-BE49-F238E27FC236}">
                <a16:creationId xmlns:a16="http://schemas.microsoft.com/office/drawing/2014/main" id="{3BC15C38-9D33-56B2-B826-DC9880258746}"/>
              </a:ext>
            </a:extLst>
          </p:cNvPr>
          <p:cNvSpPr txBox="1">
            <a:spLocks/>
          </p:cNvSpPr>
          <p:nvPr/>
        </p:nvSpPr>
        <p:spPr>
          <a:xfrm>
            <a:off x="5558117" y="232897"/>
            <a:ext cx="6639335" cy="1506581"/>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Transcribing volume onto our imaginary soundscapes</a:t>
            </a:r>
          </a:p>
        </p:txBody>
      </p:sp>
      <p:pic>
        <p:nvPicPr>
          <p:cNvPr id="5" name="Picture 4" descr="A screenshot of a cell phone&#10;&#10;Description automatically generated">
            <a:extLst>
              <a:ext uri="{FF2B5EF4-FFF2-40B4-BE49-F238E27FC236}">
                <a16:creationId xmlns:a16="http://schemas.microsoft.com/office/drawing/2014/main" id="{74BAC768-FC5B-9B18-BC54-B69F44FA5FD0}"/>
              </a:ext>
            </a:extLst>
          </p:cNvPr>
          <p:cNvPicPr>
            <a:picLocks noChangeAspect="1"/>
          </p:cNvPicPr>
          <p:nvPr/>
        </p:nvPicPr>
        <p:blipFill>
          <a:blip r:embed="rId2"/>
          <a:stretch>
            <a:fillRect/>
          </a:stretch>
        </p:blipFill>
        <p:spPr>
          <a:xfrm>
            <a:off x="282298" y="232897"/>
            <a:ext cx="4816139" cy="63616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2749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382750" y="1714362"/>
            <a:ext cx="11025809" cy="1200329"/>
          </a:xfrm>
          <a:prstGeom prst="rect">
            <a:avLst/>
          </a:prstGeom>
          <a:noFill/>
        </p:spPr>
        <p:txBody>
          <a:bodyPr wrap="square" rtlCol="0">
            <a:spAutoFit/>
          </a:bodyPr>
          <a:lstStyle/>
          <a:p>
            <a:pPr algn="ctr"/>
            <a:r>
              <a:rPr lang="en-US" sz="3600" dirty="0"/>
              <a:t>Composer </a:t>
            </a:r>
            <a:r>
              <a:rPr lang="en-US" sz="3600" dirty="0" err="1"/>
              <a:t>Elif</a:t>
            </a:r>
            <a:r>
              <a:rPr lang="en-US" sz="3600" dirty="0"/>
              <a:t> is going to take your soundscape transcripts and put them together to make a piece of music.</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What happens next</a:t>
            </a:r>
          </a:p>
        </p:txBody>
      </p:sp>
      <p:sp>
        <p:nvSpPr>
          <p:cNvPr id="2" name="TextBox 1">
            <a:extLst>
              <a:ext uri="{FF2B5EF4-FFF2-40B4-BE49-F238E27FC236}">
                <a16:creationId xmlns:a16="http://schemas.microsoft.com/office/drawing/2014/main" id="{EEC35552-60AE-8BAA-3506-418BB26FC565}"/>
              </a:ext>
            </a:extLst>
          </p:cNvPr>
          <p:cNvSpPr txBox="1"/>
          <p:nvPr/>
        </p:nvSpPr>
        <p:spPr>
          <a:xfrm>
            <a:off x="668453" y="3640965"/>
            <a:ext cx="10454402" cy="1754326"/>
          </a:xfrm>
          <a:prstGeom prst="rect">
            <a:avLst/>
          </a:prstGeom>
          <a:noFill/>
        </p:spPr>
        <p:txBody>
          <a:bodyPr wrap="square" rtlCol="0">
            <a:spAutoFit/>
          </a:bodyPr>
          <a:lstStyle/>
          <a:p>
            <a:pPr algn="ctr"/>
            <a:r>
              <a:rPr lang="en-US" sz="3600" dirty="0"/>
              <a:t>You’ll then present your musical composition, which will be performed by professional musicians, in a concert at your school.</a:t>
            </a:r>
          </a:p>
        </p:txBody>
      </p:sp>
    </p:spTree>
    <p:extLst>
      <p:ext uri="{BB962C8B-B14F-4D97-AF65-F5344CB8AC3E}">
        <p14:creationId xmlns:p14="http://schemas.microsoft.com/office/powerpoint/2010/main" val="3139900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F1388-5697-1F5C-724C-C88715169E49}"/>
              </a:ext>
            </a:extLst>
          </p:cNvPr>
          <p:cNvSpPr>
            <a:spLocks noGrp="1"/>
          </p:cNvSpPr>
          <p:nvPr>
            <p:ph type="title"/>
          </p:nvPr>
        </p:nvSpPr>
        <p:spPr>
          <a:xfrm>
            <a:off x="640080" y="325369"/>
            <a:ext cx="4368602" cy="1956841"/>
          </a:xfrm>
        </p:spPr>
        <p:txBody>
          <a:bodyPr anchor="b">
            <a:normAutofit/>
          </a:bodyPr>
          <a:lstStyle/>
          <a:p>
            <a:r>
              <a:rPr lang="en-US" sz="5400">
                <a:latin typeface="Garamond" panose="02020404030301010803" pitchFamily="18" charset="0"/>
              </a:rPr>
              <a:t>Plenary</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9E03DA-9A8D-6703-906B-63DCE84B7FC4}"/>
              </a:ext>
            </a:extLst>
          </p:cNvPr>
          <p:cNvSpPr>
            <a:spLocks noGrp="1"/>
          </p:cNvSpPr>
          <p:nvPr>
            <p:ph idx="1"/>
          </p:nvPr>
        </p:nvSpPr>
        <p:spPr>
          <a:xfrm>
            <a:off x="640080" y="2872899"/>
            <a:ext cx="4243589" cy="3320668"/>
          </a:xfrm>
        </p:spPr>
        <p:txBody>
          <a:bodyPr>
            <a:normAutofit/>
          </a:bodyPr>
          <a:lstStyle/>
          <a:p>
            <a:r>
              <a:rPr lang="en-US" sz="2200" dirty="0"/>
              <a:t>What is ‘pitch’?</a:t>
            </a:r>
          </a:p>
          <a:p>
            <a:r>
              <a:rPr lang="en-US" sz="2200" dirty="0"/>
              <a:t>What does the word ‘transcribe’ mean?</a:t>
            </a:r>
          </a:p>
          <a:p>
            <a:r>
              <a:rPr lang="en-US" sz="2200" dirty="0"/>
              <a:t>What is a ‘soundscape’?</a:t>
            </a:r>
          </a:p>
          <a:p>
            <a:endParaRPr lang="en-US" sz="2200" dirty="0"/>
          </a:p>
          <a:p>
            <a:endParaRPr lang="en-US" sz="2200" dirty="0"/>
          </a:p>
        </p:txBody>
      </p:sp>
      <p:pic>
        <p:nvPicPr>
          <p:cNvPr id="4" name="Picture 3" descr="A group of women in traditional clothing&#10;&#10;Description automatically generated">
            <a:extLst>
              <a:ext uri="{FF2B5EF4-FFF2-40B4-BE49-F238E27FC236}">
                <a16:creationId xmlns:a16="http://schemas.microsoft.com/office/drawing/2014/main" id="{4B4FDB31-70D7-F8C6-134F-F9DCAE950D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345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1405</TotalTime>
  <Words>981</Words>
  <Application>Microsoft Macintosh PowerPoint</Application>
  <PresentationFormat>Widescreen</PresentationFormat>
  <Paragraphs>91</Paragraphs>
  <Slides>17</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Garamond</vt:lpstr>
      <vt:lpstr>Office Theme</vt:lpstr>
      <vt:lpstr>PowerPoint Presentation</vt:lpstr>
      <vt:lpstr>Key terms warm-up</vt:lpstr>
      <vt:lpstr>Transcribing sounds by drawing</vt:lpstr>
      <vt:lpstr>Transcribing sounds by drawing</vt:lpstr>
      <vt:lpstr>Now it’s your turn to transcribe a sound</vt:lpstr>
      <vt:lpstr>PowerPoint Presentation</vt:lpstr>
      <vt:lpstr>PowerPoint Presentation</vt:lpstr>
      <vt:lpstr>PowerPoint Presentation</vt:lpstr>
      <vt:lpstr>PowerPoint Presentation</vt:lpstr>
      <vt:lpstr>Our soundscape</vt:lpstr>
      <vt:lpstr>Key terms warm-up</vt:lpstr>
      <vt:lpstr>Transcribing increasing &amp; decreasing volume</vt:lpstr>
      <vt:lpstr>Transcribing increasing &amp; decreasing volume</vt:lpstr>
      <vt:lpstr>Transcribing increasing &amp; decreasing volume</vt:lpstr>
      <vt:lpstr>PowerPoint Presentation</vt:lpstr>
      <vt:lpstr>PowerPoint Presentation</vt:lpstr>
      <vt:lpstr>Plenary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Andrew</dc:creator>
  <cp:lastModifiedBy>Charlie Andrew</cp:lastModifiedBy>
  <cp:revision>56</cp:revision>
  <dcterms:created xsi:type="dcterms:W3CDTF">2023-10-31T15:57:37Z</dcterms:created>
  <dcterms:modified xsi:type="dcterms:W3CDTF">2024-04-22T10:07:53Z</dcterms:modified>
</cp:coreProperties>
</file>